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slideMasters/slideMaster39.xml" ContentType="application/vnd.openxmlformats-officedocument.presentationml.slideMaster+xml"/>
  <Override PartName="/ppt/slides/slide39.xml" ContentType="application/vnd.openxmlformats-officedocument.presentationml.slide+xml"/>
  <Override PartName="/ppt/slideMasters/slideMaster40.xml" ContentType="application/vnd.openxmlformats-officedocument.presentationml.slideMaster+xml"/>
  <Override PartName="/ppt/slides/slide40.xml" ContentType="application/vnd.openxmlformats-officedocument.presentationml.slide+xml"/>
  <Override PartName="/ppt/slideMasters/slideMaster41.xml" ContentType="application/vnd.openxmlformats-officedocument.presentationml.slideMaster+xml"/>
  <Override PartName="/ppt/slides/slide41.xml" ContentType="application/vnd.openxmlformats-officedocument.presentationml.slide+xml"/>
  <Override PartName="/ppt/slideMasters/slideMaster42.xml" ContentType="application/vnd.openxmlformats-officedocument.presentationml.slideMaster+xml"/>
  <Override PartName="/ppt/slides/slide42.xml" ContentType="application/vnd.openxmlformats-officedocument.presentationml.slide+xml"/>
  <Override PartName="/ppt/slideMasters/slideMaster43.xml" ContentType="application/vnd.openxmlformats-officedocument.presentationml.slideMaster+xml"/>
  <Override PartName="/ppt/slides/slide43.xml" ContentType="application/vnd.openxmlformats-officedocument.presentationml.slide+xml"/>
  <Override PartName="/ppt/slideMasters/slideMaster44.xml" ContentType="application/vnd.openxmlformats-officedocument.presentationml.slideMaster+xml"/>
  <Override PartName="/ppt/slides/slide44.xml" ContentType="application/vnd.openxmlformats-officedocument.presentationml.slide+xml"/>
  <Override PartName="/ppt/slideMasters/slideMaster45.xml" ContentType="application/vnd.openxmlformats-officedocument.presentationml.slideMaster+xml"/>
  <Override PartName="/ppt/slides/slide45.xml" ContentType="application/vnd.openxmlformats-officedocument.presentationml.slide+xml"/>
  <Override PartName="/ppt/slideMasters/slideMaster46.xml" ContentType="application/vnd.openxmlformats-officedocument.presentationml.slideMaster+xml"/>
  <Override PartName="/ppt/slides/slide46.xml" ContentType="application/vnd.openxmlformats-officedocument.presentationml.slide+xml"/>
  <Override PartName="/ppt/slideMasters/slideMaster47.xml" ContentType="application/vnd.openxmlformats-officedocument.presentationml.slideMaster+xml"/>
  <Override PartName="/ppt/slides/slide47.xml" ContentType="application/vnd.openxmlformats-officedocument.presentationml.slide+xml"/>
  <Override PartName="/ppt/slideMasters/slideMaster48.xml" ContentType="application/vnd.openxmlformats-officedocument.presentationml.slideMaster+xml"/>
  <Override PartName="/ppt/slides/slide48.xml" ContentType="application/vnd.openxmlformats-officedocument.presentationml.slide+xml"/>
  <Override PartName="/ppt/slideMasters/slideMaster49.xml" ContentType="application/vnd.openxmlformats-officedocument.presentationml.slideMaster+xml"/>
  <Override PartName="/ppt/slides/slide49.xml" ContentType="application/vnd.openxmlformats-officedocument.presentationml.slide+xml"/>
  <Override PartName="/ppt/slideMasters/slideMaster50.xml" ContentType="application/vnd.openxmlformats-officedocument.presentationml.slideMaster+xml"/>
  <Override PartName="/ppt/slides/slide50.xml" ContentType="application/vnd.openxmlformats-officedocument.presentationml.slide+xml"/>
  <Override PartName="/ppt/slideMasters/slideMaster51.xml" ContentType="application/vnd.openxmlformats-officedocument.presentationml.slideMaster+xml"/>
  <Override PartName="/ppt/slides/slide51.xml" ContentType="application/vnd.openxmlformats-officedocument.presentationml.slide+xml"/>
  <Override PartName="/ppt/slideMasters/slideMaster52.xml" ContentType="application/vnd.openxmlformats-officedocument.presentationml.slideMaster+xml"/>
  <Override PartName="/ppt/slides/slide52.xml" ContentType="application/vnd.openxmlformats-officedocument.presentationml.slide+xml"/>
  <Override PartName="/ppt/slideMasters/slideMaster53.xml" ContentType="application/vnd.openxmlformats-officedocument.presentationml.slideMaster+xml"/>
  <Override PartName="/ppt/slides/slide53.xml" ContentType="application/vnd.openxmlformats-officedocument.presentationml.slide+xml"/>
  <Override PartName="/ppt/slideMasters/slideMaster54.xml" ContentType="application/vnd.openxmlformats-officedocument.presentationml.slideMaster+xml"/>
  <Override PartName="/ppt/slides/slide54.xml" ContentType="application/vnd.openxmlformats-officedocument.presentationml.slide+xml"/>
  <Override PartName="/ppt/slideMasters/slideMaster55.xml" ContentType="application/vnd.openxmlformats-officedocument.presentationml.slideMaster+xml"/>
  <Override PartName="/ppt/slides/slide55.xml" ContentType="application/vnd.openxmlformats-officedocument.presentationml.slide+xml"/>
  <Override PartName="/ppt/slideMasters/slideMaster56.xml" ContentType="application/vnd.openxmlformats-officedocument.presentationml.slideMaster+xml"/>
  <Override PartName="/ppt/slides/slide56.xml" ContentType="application/vnd.openxmlformats-officedocument.presentationml.slide+xml"/>
  <Override PartName="/ppt/slideMasters/slideMaster57.xml" ContentType="application/vnd.openxmlformats-officedocument.presentationml.slideMaster+xml"/>
  <Override PartName="/ppt/slides/slide57.xml" ContentType="application/vnd.openxmlformats-officedocument.presentationml.slide+xml"/>
  <Override PartName="/ppt/slideMasters/slideMaster58.xml" ContentType="application/vnd.openxmlformats-officedocument.presentationml.slideMaster+xml"/>
  <Override PartName="/ppt/slides/slide58.xml" ContentType="application/vnd.openxmlformats-officedocument.presentationml.slide+xml"/>
  <Override PartName="/ppt/slideMasters/slideMaster59.xml" ContentType="application/vnd.openxmlformats-officedocument.presentationml.slideMaster+xml"/>
  <Override PartName="/ppt/slides/slide59.xml" ContentType="application/vnd.openxmlformats-officedocument.presentationml.slide+xml"/>
  <Override PartName="/ppt/slideMasters/slideMaster60.xml" ContentType="application/vnd.openxmlformats-officedocument.presentationml.slideMaster+xml"/>
  <Override PartName="/ppt/slides/slide60.xml" ContentType="application/vnd.openxmlformats-officedocument.presentationml.slide+xml"/>
  <Override PartName="/ppt/slideMasters/slideMaster61.xml" ContentType="application/vnd.openxmlformats-officedocument.presentationml.slideMaster+xml"/>
  <Override PartName="/ppt/slides/slide61.xml" ContentType="application/vnd.openxmlformats-officedocument.presentationml.slide+xml"/>
  <Override PartName="/ppt/slideMasters/slideMaster62.xml" ContentType="application/vnd.openxmlformats-officedocument.presentationml.slideMaster+xml"/>
  <Override PartName="/ppt/slides/slide62.xml" ContentType="application/vnd.openxmlformats-officedocument.presentationml.slide+xml"/>
  <Override PartName="/ppt/slideMasters/slideMaster63.xml" ContentType="application/vnd.openxmlformats-officedocument.presentationml.slideMaster+xml"/>
  <Override PartName="/ppt/slides/slide63.xml" ContentType="application/vnd.openxmlformats-officedocument.presentationml.slide+xml"/>
  <Override PartName="/ppt/slideMasters/slideMaster64.xml" ContentType="application/vnd.openxmlformats-officedocument.presentationml.slideMaster+xml"/>
  <Override PartName="/ppt/slides/slide64.xml" ContentType="application/vnd.openxmlformats-officedocument.presentationml.slide+xml"/>
  <Override PartName="/ppt/slideMasters/slideMaster65.xml" ContentType="application/vnd.openxmlformats-officedocument.presentationml.slideMaster+xml"/>
  <Override PartName="/ppt/slides/slide65.xml" ContentType="application/vnd.openxmlformats-officedocument.presentationml.slide+xml"/>
  <Override PartName="/ppt/slideMasters/slideMaster66.xml" ContentType="application/vnd.openxmlformats-officedocument.presentationml.slideMaster+xml"/>
  <Override PartName="/ppt/slides/slide66.xml" ContentType="application/vnd.openxmlformats-officedocument.presentationml.slide+xml"/>
  <Override PartName="/ppt/slideMasters/slideMaster67.xml" ContentType="application/vnd.openxmlformats-officedocument.presentationml.slideMaster+xml"/>
  <Override PartName="/ppt/slides/slide67.xml" ContentType="application/vnd.openxmlformats-officedocument.presentationml.slide+xml"/>
  <Override PartName="/ppt/slideMasters/slideMaster68.xml" ContentType="application/vnd.openxmlformats-officedocument.presentationml.slideMaster+xml"/>
  <Override PartName="/ppt/slides/slide6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Lst>
  <p:notesMasterIdLst>
    <p:notesMasterId r:id="rId70"/>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70" Type="http://schemas.openxmlformats.org/officeDocument/2006/relationships/notesMaster" Target="notesMasters/notesMaster1.xml"/><Relationship Id="rId71" Type="http://schemas.openxmlformats.org/officeDocument/2006/relationships/presProps" Target="presProps.xml"/><Relationship Id="rId72" Type="http://schemas.openxmlformats.org/officeDocument/2006/relationships/viewProps" Target="viewProps.xml"/><Relationship Id="rId73" Type="http://schemas.openxmlformats.org/officeDocument/2006/relationships/theme" Target="theme/theme1.xml"/><Relationship Id="rId7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3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9.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4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0.xml"/>
		</Relationships>
</file>

<file path=ppt/notesSlides/_rels/notesSlide4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1.xml"/>
		</Relationships>
</file>

<file path=ppt/notesSlides/_rels/notesSlide4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2.xml"/>
		</Relationships>
</file>

<file path=ppt/notesSlides/_rels/notesSlide4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3.xml"/>
		</Relationships>
</file>

<file path=ppt/notesSlides/_rels/notesSlide4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4.xml"/>
		</Relationships>
</file>

<file path=ppt/notesSlides/_rels/notesSlide4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5.xml"/>
		</Relationships>
</file>

<file path=ppt/notesSlides/_rels/notesSlide4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6.xml"/>
		</Relationships>
</file>

<file path=ppt/notesSlides/_rels/notesSlide4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7.xml"/>
		</Relationships>
</file>

<file path=ppt/notesSlides/_rels/notesSlide4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8.xml"/>
		</Relationships>
</file>

<file path=ppt/notesSlides/_rels/notesSlide4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9.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5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0.xml"/>
		</Relationships>
</file>

<file path=ppt/notesSlides/_rels/notesSlide5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1.xml"/>
		</Relationships>
</file>

<file path=ppt/notesSlides/_rels/notesSlide5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2.xml"/>
		</Relationships>
</file>

<file path=ppt/notesSlides/_rels/notesSlide5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3.xml"/>
		</Relationships>
</file>

<file path=ppt/notesSlides/_rels/notesSlide5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4.xml"/>
		</Relationships>
</file>

<file path=ppt/notesSlides/_rels/notesSlide5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5.xml"/>
		</Relationships>
</file>

<file path=ppt/notesSlides/_rels/notesSlide5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6.xml"/>
		</Relationships>
</file>

<file path=ppt/notesSlides/_rels/notesSlide5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7.xml"/>
		</Relationships>
</file>

<file path=ppt/notesSlides/_rels/notesSlide5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8.xml"/>
		</Relationships>
</file>

<file path=ppt/notesSlides/_rels/notesSlide5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9.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6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0.xml"/>
		</Relationships>
</file>

<file path=ppt/notesSlides/_rels/notesSlide6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1.xml"/>
		</Relationships>
</file>

<file path=ppt/notesSlides/_rels/notesSlide6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2.xml"/>
		</Relationships>
</file>

<file path=ppt/notesSlides/_rels/notesSlide6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3.xml"/>
		</Relationships>
</file>

<file path=ppt/notesSlides/_rels/notesSlide6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4.xml"/>
		</Relationships>
</file>

<file path=ppt/notesSlides/_rels/notesSlide6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5.xml"/>
		</Relationships>
</file>

<file path=ppt/notesSlides/_rels/notesSlide6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6.xml"/>
		</Relationships>
</file>

<file path=ppt/notesSlides/_rels/notesSlide6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7.xml"/>
		</Relationships>
</file>

<file path=ppt/notesSlides/_rels/notesSlide6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8.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trainer:
· Most errors are not instrument errors. Watch for the staff off plumb, the staff foot on soft fill or a loose stone, and the staff extended but not clicked into the locked position — all read high or low and all look fine from the instrument.
· Students routinely centre the bubble, then knock a tripod leg with their boot while walking to the eyepiece. Teach them to check the bubble again immediately before each reading, not just at set-up.
· Parallax is invisible to a beginner. Make each student move their head up and down at the eyepiece and watch the crosshair swim against the staff, then fix it with the eyepiece focus. Until they have seen it, they will not believe it matters.
· The two peg test defeats students because they lose track of which pair of readings is which. Insist on a sketch with A and B labelled and both instrument positions drawn before any reading is taken.
· Expect confusion between 'the level is out of tolerance' and 'I made a mistake'. Have them repeat the test before condemning the instrument, and require a report to the supervisor plus an out-of-service tag if it fails twice — not a quiet adjustment in the shed.
· Watch for students adding when they should subtract. Rise and fall trips people up; drill the sentence 'bigger reading means lower ground' until it is automatic.
· Reinforce that a reading called across a site must be repeated back. On a windy or noisy site, agreed hand signals do the work — set them and use them, do not improvise.
· Safety callouts: never set up a tripod or extend a staff under or near live overhead powerlines; a 5 m aluminium staff is a conductor. Keep tripod legs out of walkways and traffic paths, or cone them off. Never look at the sun through the telescope. Watch for hose across access ways with the water level method.
· Laser levels need eye protection discipline — no staring into the beam, and the class rule is beam off when the instrument is being carried or repositioned.
· Booking sheets are where students go thin. Do not accept loose numbers on a scrap of plasterboard. Require the sheet to be legible, dated, signed, with the arithmetic check completed and the closing error stated.
· Students often mark a height with a fat carpenter's pencil blob 6 mm wide and call it 3 mm accuracy. Make them justify their mark against the tolerance in the job spec.</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Element 2 is where the levelling actually happens. You start with a set of work instructions — a slab plan, a set-out sheet, a footing detail — and a datum on site, and you finish with marks on pegs, profiles, formwork or walls that everyone else on the job builds to. The datum might be a survey peg, a permanent survey mark, a kerb invert, a bolt in a driveway or a temporary bench mark (TBM) your supervisor has established. Whatever it is, every height you shoot is a height above or below that one point, so the first job is always to work out from the drawings what heights are required, what they are measured from, and what the difference is in millimetres. Finished floor level 150 above natural surface does not mean anything until you have turned it into a reading on a staff.
Once you know the numbers, you choose the device that suits the distance and the accuracy required, set it up so it is genuinely level, and prove it is reading true before you trust it. An automatic or optical level goes on a tripod with the legs firmly footed and the circular bubble centred, and you confirm it against manufacturer tolerance with a two peg test — typically the instrument must agree within about 3 mm over 30 m, but the manual is the authority, not the rule of thumb. A spirit level and straight edge is only as good as its own accuracy (commonly 0.5 mm per metre) and is checked by reversing it end for end on the same surface. A rotating laser is checked with its detector, not by eye. A water level has no calibration to check at all, but it is useless with an air bubble in the hose. Skipping the check is the single most expensive habit in levelling, because a level that is out by 5 mm is out by 5 mm on every single reading you take, and nothing on site tells you until the plumber finds the fall running the wrong way.
Shooting levels is a two-person job done to an agreed set of signals. The staff holder keeps the staff plumb on a solid point and steady; the instrument operator focuses the crosshair, kills parallax, reads to the nearest millimetre and calls the reading back so it is confirmed before it is written. Heights are transferred by holding or driving the staff until the reading matches the figure you calculated, then marking the point clearly — a fine pencil or crayon line, an arrow to the exact line, and a label such as 'FFL' or '1000 ABOVE FFL' so nobody has to guess later. Then you prove it: move the instrument to a second position, re-read the marks, and close the loop back to your datum. Every reading, calculation and closing error goes on the booking sheet or in the level book while you are still standing there, with the arithmetic check done and the instrument, date and operator recorded. If it is not written down, it did not happen, and the next trade has nothing to work from.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trainer:
· Students routinely skip the datum. Give them a plan with two possible benchmarks marked and watch how many just start shooting from the nearest peg. Make them nominate the datum out loud and justify it before they touch the instrument.
· Watch for 'confirming' that is really just receiving. The student should be repeating figures back — 'datum peg at the driveway, RL 100.000, finished floor 100.150, that's 150 up' — and getting a yes.
· Offsets and gradients trip people up. Have them do the arithmetic on paper at the pre-start, not in their head at the staff. A 1:100 fall over 12 m is 120 mm and half the group will say 12 mm.
· Overhead powerlines are the safety callout for this unit. Reinforce that a telescopic staff is a conductor and that the exclusion zone applies to the staff, not the person. Ban extending staffs under or near lines, full stop.
· Common site-walk failure: students look at the ground and never look up or behind them. Send them out with a checklist that forces eyes up, eyes down, eyes along the sight line.
· Students report hazards verbally and think that is finished. Insist on the written step as well — pre-start book, hazard report, or whatever the RTO's simulated site procedure requires — and mark it as incomplete if the paperwork is missing.
· Equipment checks get done as a glance. Make them handle it: pick the tripod up by the head and feel for movement, rotate the instrument through 360 degrees to see the bubble stay centred, extend and lock every staff section, run the water hose out and look for air.
· Expect students to find a fault and keep going because they do not want to lose time. Plant a deliberate fault — a loose leg clamp, a flat laser battery, a staff clip that will not lock — and assess what they do about it.
· Hand signals are treated as a joke until the first time someone shouts across a slab for five minutes. Make signals agreed and demonstrated before they separate, and hold students to the agreed set even when they could hear each other.
· Watch PPE at the pre-start, not just on the tools. Sun protection matters — levelling crews stand in the open for hours — and it is a legitimate part of planning on an Australian site.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trainer:
· The single most expensive mistake in this element is pulling a datum peg. Set the job up so that at least one retained peg is present, and mark any student who clears it without asking as not yet competent for 3.1. Debrief it as a real cost: the whole set-out has to be re-run from the benchmark.
· Watch for students who make one big pile in the middle of the slab and intend to sort it later. Sorting at the point of pick-up is the habit you want. Sorting later never happens.
· Students routinely wipe an objective lens with a hi-vis sleeve, a rag with grit in it, or metho. Demonstrate the correct sequence once - blow or brush loose grit off, then a clean lens cloth - and then check each student's instrument under a torch for new swirl marks.
· Damp storage is invisible on the day and fatal in three months. Make students open a case and physically feel the foam before the instrument goes in. If it is wet, the instrument stays out until both are dry.
· Battery removal gets skipped because the laser is going out again tomorrow. Have a leaking or corroded battery compartment on hand to pass around - it makes the point faster than any explanation.
· Star pickets are the sleeper hazard. Any picket that stays in the ground must be capped; any picket pulled must go on the stack, not lie in the grass. Call this out as a site safety issue, not a housekeeping issue.
· Some students will treat the spirit level as a scraper, a lever or a hammer during clean-up. Reinforce that a level dropped or used as a pry bar is now scrap - check it for straightness against a known straight edge and reverse-read the vial before it goes back on the rack.
· Expect confusion about controlled waste. Have the site waste plan and the SDS for the marking paint on the table and make students find the answer in the document rather than asking you.
· Students working in pairs often both assume the other one did the equipment register. Assign the paperwork to a named person in the team brief and check it at handover.
· Time the clean-up. On a real job it is done under pressure at the end of the day, and a student who can only do it properly with unlimited time has not met the standard.
· Link back to Element 1 - the SWMS or JSA for the levelling task usually has clean-up as its last step, including the waste and housekeeping controls. Ask students to point to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Clean up is the last part of every levelling job, and on a construction site it is the part that most often gets rushed. When the last height has been marked, the area you worked in still holds string lines, redundant pegs, offcuts, spent marking paint cans, flat batteries and the mud you tracked around while shooting levels. Your instrument, staff, tripod and spirit level are all sitting where you left them, usually dirty and often damp. The element asks for two things: the work area is left clear, with everything you generated sorted into the right waste stream or set aside for re-use, and the tools and equipment go back into store clean, checked and set up the way the manufacturer says to store them.
It matters for three reasons. First, safety and site liability: a pulled peg leaves a hole, an uncapped star picket left standing is an impalement hazard, and a coil of string line across a walkway is a trip. Second, cost and compliance: mixed waste in the wrong bin costs the builder money in sorting fees, and batteries, aerosols and contaminated water are controlled waste that the EPA in your state and the local council will not let you put in the general bin or wash into a stormwater pit. Third, accuracy: a levelling device is a measuring instrument, not a hand tool. Grit on the tripod head, mud caked on the foot of a staff, a lens wiped with a dirty shirt, or an instrument cased wet will all cost you accuracy on the next job or send the instrument out for repair.
Doing it properly follows a set order. Before you touch anything, find out what has to stay - the datum peg, any transferred heights still in use, and profiles the next trade is working from. Then clear only what is finished with, sort as you pick up rather than making one big pile to deal with later, and dispose of each stream where the site waste plan says it goes. Clean the gear from the outside in: body and legs first with a damp rag, then optics last with a proper lens brush and lens cloth, never solvent and never your sleeve. Check as you clean - cracked vial, bent staff section, chewed tripod thread, loose clamp - because cleaning is when you are actually looking at the equipment. Anything faulty gets tagged out and reported, not put quietly back on the shelf. Then case it, lock or clamp the instrument the way the manual specifies, store it dry and off the ground, complete the equipment record, and tell the supervisor the area is clear.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Levelling work goes wrong long before anyone looks through an instrument. It goes wrong when the datum was never confirmed, when the staff man and the instrument man never agreed on what a raised arm means, or when a tripod with a loose leg clamp gets carried out to a windy slab. Element 1 is the half hour of work that makes the rest of the day accurate. You get the job requirements in your hands, you walk the ground you are about to work on, you confirm the safety controls that apply to standing in the open with a metal staff, and you check that every piece of gear you are about to trust is actually serviceable.
Start with the paperwork. On a house slab that might be a set-out plan and a footing detail; on a commercial job it might be a survey mark schedule, an RL sheet and a levels drawing. You are looking for one thing above all others — where the datum is and what its reduced level (RL) is — and then the finished levels you have to transfer off it: floor level, top of footing, invert of a drain, top of a retaining wall. Read the legend and the notes, not just the numbers. If a level is shown as an offset from the datum rather than an RL, work out the figure before you leave the shed and write it down. Then confirm it with the person who owns the job — the supervisor, leading hand, site engineer or builder. Confirming means saying the numbers back and getting agreement, not nodding at a drawing. A misread datum repeats itself through every mark you make and it is not found until something does not fit.
Then walk the site. You are looking at the ground you will set the tripod on, the sight lines between the instrument and every point you have to shoot, and what is above you. Overhead powerlines and an extended 5 m staff are the classic killer in this trade — an aluminium staff does not need to touch a line to arc. Look also for open excavations and trench edges, unbattered faces, plant movement and reversing routes, soft or filled ground that will let a tripod settle, traffic, and heat, glare and wind that will affect both you and the readings. Identify hazards within your own role, control what you are authorised to control, and report the rest through your workplace procedure — verbally to the supervisor and on the hazard report or in the pre-start book. Confirm the SWMS or JSA for the levelling task covers what you found, sign on to it, and check your equipment last: tripod legs and clamps, the compensator in an automatic level, bubble vials, battery and detector on a laser, staff sections and locking clips, hoses free of kinks and air. Anything unserviceable is either fixed on the spot or tagged out and reported — never "it'll do". Finish by agreeing with your offsider who is on the instrument, who is on the staff, who records, and the hand signals you will use when you are 60 m apart and cannot hear each other over a rock breaker.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274320" cy="6858000"/>
          </a:xfrm>
          <a:prstGeom prst="rect">
            <a:avLst/>
          </a:prstGeom>
          <a:solidFill>
            <a:srgbClr val="E8A33D"/>
          </a:solidFill>
          <a:ln/>
        </p:spPr>
      </p:sp>
      <p:sp>
        <p:nvSpPr>
          <p:cNvPr id="3" name="Text 1"/>
          <p:cNvSpPr/>
          <p:nvPr/>
        </p:nvSpPr>
        <p:spPr>
          <a:xfrm>
            <a:off x="822960" y="1828800"/>
            <a:ext cx="10362895" cy="914400"/>
          </a:xfrm>
          <a:prstGeom prst="rect">
            <a:avLst/>
          </a:prstGeom>
          <a:noFill/>
          <a:ln/>
        </p:spPr>
        <p:txBody>
          <a:bodyPr wrap="square" rtlCol="0" anchor="ctr"/>
          <a:lstStyle/>
          <a:p>
            <a:pPr indent="0" marL="0">
              <a:buNone/>
            </a:pPr>
            <a:r>
              <a:rPr lang="en-US" sz="4400" b="1" dirty="0">
                <a:solidFill>
                  <a:srgbClr val="E8A33D"/>
                </a:solidFill>
              </a:rPr>
              <a:t>CPCCCM2006</a:t>
            </a:r>
            <a:endParaRPr lang="en-US" sz="4400" dirty="0"/>
          </a:p>
        </p:txBody>
      </p:sp>
      <p:sp>
        <p:nvSpPr>
          <p:cNvPr id="4" name="Text 2"/>
          <p:cNvSpPr/>
          <p:nvPr/>
        </p:nvSpPr>
        <p:spPr>
          <a:xfrm>
            <a:off x="822960" y="2743200"/>
            <a:ext cx="10362895" cy="1097280"/>
          </a:xfrm>
          <a:prstGeom prst="rect">
            <a:avLst/>
          </a:prstGeom>
          <a:noFill/>
          <a:ln/>
        </p:spPr>
        <p:txBody>
          <a:bodyPr wrap="square" rtlCol="0" anchor="ctr"/>
          <a:lstStyle/>
          <a:p>
            <a:pPr indent="0" marL="0">
              <a:buNone/>
            </a:pPr>
            <a:r>
              <a:rPr lang="en-US" sz="2800" dirty="0">
                <a:solidFill>
                  <a:srgbClr val="F5F1E8"/>
                </a:solidFill>
              </a:rPr>
              <a:t>Apply basic levelling procedures</a:t>
            </a:r>
            <a:endParaRPr lang="en-US" sz="2800" dirty="0"/>
          </a:p>
        </p:txBody>
      </p:sp>
      <p:sp>
        <p:nvSpPr>
          <p:cNvPr id="5" name="Text 3"/>
          <p:cNvSpPr/>
          <p:nvPr/>
        </p:nvSpPr>
        <p:spPr>
          <a:xfrm>
            <a:off x="822960" y="3931920"/>
            <a:ext cx="10362895" cy="457200"/>
          </a:xfrm>
          <a:prstGeom prst="rect">
            <a:avLst/>
          </a:prstGeom>
          <a:noFill/>
          <a:ln/>
        </p:spPr>
        <p:txBody>
          <a:bodyPr wrap="square" rtlCol="0" anchor="ctr"/>
          <a:lstStyle/>
          <a:p>
            <a:pPr indent="0" marL="0">
              <a:buNone/>
            </a:pPr>
            <a:r>
              <a:rPr lang="en-US" sz="1200" dirty="0">
                <a:solidFill>
                  <a:srgbClr val="A39B8B"/>
                </a:solidFill>
              </a:rPr>
              <a:t>Release 1  ·  CPC Construction, Plumbing and Services Training Package  ·  Sample RTO</a:t>
            </a:r>
            <a:endParaRPr 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3. Confirming with the supervisor</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Confirming with the supervisor</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Read the figures back out loud and wait for a yes</a:t>
            </a:r>
            <a:endParaRPr lang="en-US" sz="1700" dirty="0"/>
          </a:p>
          <a:p>
            <a:pPr marL="342900" indent="-342900">
              <a:lnSpc>
                <a:spcPct val="130000"/>
              </a:lnSpc>
              <a:buSzPct val="100000"/>
              <a:buChar char="•"/>
            </a:pPr>
            <a:r>
              <a:rPr lang="en-US" sz="1700" dirty="0">
                <a:solidFill>
                  <a:srgbClr val="F5F1E8"/>
                </a:solidFill>
              </a:rPr>
              <a:t>A nod at a drawing is not confirmation</a:t>
            </a:r>
            <a:endParaRPr lang="en-US" sz="1700" dirty="0"/>
          </a:p>
          <a:p>
            <a:pPr marL="342900" indent="-342900">
              <a:lnSpc>
                <a:spcPct val="130000"/>
              </a:lnSpc>
              <a:buSzPct val="100000"/>
              <a:buChar char="•"/>
            </a:pPr>
            <a:r>
              <a:rPr lang="en-US" sz="1700" dirty="0">
                <a:solidFill>
                  <a:srgbClr val="F5F1E8"/>
                </a:solidFill>
              </a:rPr>
              <a:t>Write down any verbal change: figure, date, who gave it</a:t>
            </a:r>
            <a:endParaRPr lang="en-US" sz="1700" dirty="0"/>
          </a:p>
          <a:p>
            <a:pPr marL="342900" indent="-342900">
              <a:lnSpc>
                <a:spcPct val="130000"/>
              </a:lnSpc>
              <a:buSzPct val="100000"/>
              <a:buChar char="•"/>
            </a:pPr>
            <a:r>
              <a:rPr lang="en-US" sz="1700" dirty="0">
                <a:solidFill>
                  <a:srgbClr val="F5F1E8"/>
                </a:solidFill>
              </a:rPr>
              <a:t>Plan and supervisor disagree? Stop and resolve it in writing</a:t>
            </a:r>
            <a:endParaRPr lang="en-US" sz="17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4. Site walk — eyes up, down and along</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Site walk — eyes up, down and along</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UP: powerlines, service drops, crane and excavator swing</a:t>
            </a:r>
            <a:endParaRPr lang="en-US" sz="1700" dirty="0"/>
          </a:p>
          <a:p>
            <a:pPr marL="342900" indent="-342900">
              <a:lnSpc>
                <a:spcPct val="130000"/>
              </a:lnSpc>
              <a:buSzPct val="100000"/>
              <a:buChar char="•"/>
            </a:pPr>
            <a:r>
              <a:rPr lang="en-US" sz="1700" dirty="0">
                <a:solidFill>
                  <a:srgbClr val="F5F1E8"/>
                </a:solidFill>
              </a:rPr>
              <a:t>DOWN: excavations, edges, starter bars, soft or filled ground</a:t>
            </a:r>
            <a:endParaRPr lang="en-US" sz="1700" dirty="0"/>
          </a:p>
          <a:p>
            <a:pPr marL="342900" indent="-342900">
              <a:lnSpc>
                <a:spcPct val="130000"/>
              </a:lnSpc>
              <a:buSzPct val="100000"/>
              <a:buChar char="•"/>
            </a:pPr>
            <a:r>
              <a:rPr lang="en-US" sz="1700" dirty="0">
                <a:solidFill>
                  <a:srgbClr val="F5F1E8"/>
                </a:solidFill>
              </a:rPr>
              <a:t>ALONG: sight lines blocked by stacks, fences, formwork</a:t>
            </a:r>
            <a:endParaRPr lang="en-US" sz="1700" dirty="0"/>
          </a:p>
          <a:p>
            <a:pPr marL="342900" indent="-342900">
              <a:lnSpc>
                <a:spcPct val="130000"/>
              </a:lnSpc>
              <a:buSzPct val="100000"/>
              <a:buChar char="•"/>
            </a:pPr>
            <a:r>
              <a:rPr lang="en-US" sz="1700" dirty="0">
                <a:solidFill>
                  <a:srgbClr val="F5F1E8"/>
                </a:solidFill>
              </a:rPr>
              <a:t>AROUND: plant routes, other trades, traffic</a:t>
            </a:r>
            <a:endParaRPr lang="en-US" sz="1700" dirty="0"/>
          </a:p>
          <a:p>
            <a:pPr marL="342900" indent="-342900">
              <a:lnSpc>
                <a:spcPct val="130000"/>
              </a:lnSpc>
              <a:buSzPct val="100000"/>
              <a:buChar char="•"/>
            </a:pPr>
            <a:r>
              <a:rPr lang="en-US" sz="1700" dirty="0">
                <a:solidFill>
                  <a:srgbClr val="F5F1E8"/>
                </a:solidFill>
              </a:rPr>
              <a:t>WEATHER: glare, heat shimmer, wind, low sun</a:t>
            </a:r>
            <a:endParaRPr lang="en-US" sz="17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5. The killer hazard — overhead powerlines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The killer hazard — overhead powerlines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A telescopic staff conducts — aluminium and fibreglass both</a:t>
            </a:r>
            <a:endParaRPr lang="en-US" sz="1700" dirty="0"/>
          </a:p>
          <a:p>
            <a:pPr marL="342900" indent="-342900">
              <a:lnSpc>
                <a:spcPct val="130000"/>
              </a:lnSpc>
              <a:buSzPct val="100000"/>
              <a:buChar char="•"/>
            </a:pPr>
            <a:r>
              <a:rPr lang="en-US" sz="1700" dirty="0">
                <a:solidFill>
                  <a:srgbClr val="F5F1E8"/>
                </a:solidFill>
              </a:rPr>
              <a:t>Electricity arcs; the staff does not have to touch the line</a:t>
            </a:r>
            <a:endParaRPr lang="en-US" sz="1700" dirty="0"/>
          </a:p>
          <a:p>
            <a:pPr marL="342900" indent="-342900">
              <a:lnSpc>
                <a:spcPct val="130000"/>
              </a:lnSpc>
              <a:buSzPct val="100000"/>
              <a:buChar char="•"/>
            </a:pPr>
            <a:r>
              <a:rPr lang="en-US" sz="1700" dirty="0">
                <a:solidFill>
                  <a:srgbClr val="F5F1E8"/>
                </a:solidFill>
              </a:rPr>
              <a:t>Exclusion zone applies to the staff, not just the person</a:t>
            </a:r>
            <a:endParaRPr lang="en-US" sz="1700" dirty="0"/>
          </a:p>
          <a:p>
            <a:pPr marL="342900" indent="-342900">
              <a:lnSpc>
                <a:spcPct val="130000"/>
              </a:lnSpc>
              <a:buSzPct val="100000"/>
              <a:buChar char="•"/>
            </a:pPr>
            <a:r>
              <a:rPr lang="en-US" sz="1700" dirty="0">
                <a:solidFill>
                  <a:srgbClr val="F5F1E8"/>
                </a:solidFill>
              </a:rPr>
              <a:t>Never extend a staff to find out how close it is</a:t>
            </a:r>
            <a:endParaRPr lang="en-US" sz="1700" dirty="0"/>
          </a:p>
          <a:p>
            <a:pPr marL="342900" indent="-342900">
              <a:lnSpc>
                <a:spcPct val="130000"/>
              </a:lnSpc>
              <a:buSzPct val="100000"/>
              <a:buChar char="•"/>
            </a:pPr>
            <a:r>
              <a:rPr lang="en-US" sz="1700" dirty="0">
                <a:solidFill>
                  <a:srgbClr val="F5F1E8"/>
                </a:solidFill>
              </a:rPr>
              <a:t>Point inside the zone? Report it and use another set-up</a:t>
            </a:r>
            <a:endParaRPr lang="en-US" sz="17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6. Reporting hazards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Reporting hazards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Control what is inside your role</a:t>
            </a:r>
            <a:endParaRPr lang="en-US" sz="1700" dirty="0"/>
          </a:p>
          <a:p>
            <a:pPr marL="342900" indent="-342900">
              <a:lnSpc>
                <a:spcPct val="130000"/>
              </a:lnSpc>
              <a:buSzPct val="100000"/>
              <a:buChar char="•"/>
            </a:pPr>
            <a:r>
              <a:rPr lang="en-US" sz="1700" dirty="0">
                <a:solidFill>
                  <a:srgbClr val="F5F1E8"/>
                </a:solidFill>
              </a:rPr>
              <a:t>Report the rest to the supervisor — verbally, then in writing</a:t>
            </a:r>
            <a:endParaRPr lang="en-US" sz="1700" dirty="0"/>
          </a:p>
          <a:p>
            <a:pPr marL="342900" indent="-342900">
              <a:lnSpc>
                <a:spcPct val="130000"/>
              </a:lnSpc>
              <a:buSzPct val="100000"/>
              <a:buChar char="•"/>
            </a:pPr>
            <a:r>
              <a:rPr lang="en-US" sz="1700" dirty="0">
                <a:solidFill>
                  <a:srgbClr val="F5F1E8"/>
                </a:solidFill>
              </a:rPr>
              <a:t>Hazard report, pre-start book or site diary: dated and named</a:t>
            </a:r>
            <a:endParaRPr lang="en-US" sz="1700" dirty="0"/>
          </a:p>
          <a:p>
            <a:pPr marL="342900" indent="-342900">
              <a:lnSpc>
                <a:spcPct val="130000"/>
              </a:lnSpc>
              <a:buSzPct val="100000"/>
              <a:buChar char="•"/>
            </a:pPr>
            <a:r>
              <a:rPr lang="en-US" sz="1700" dirty="0">
                <a:solidFill>
                  <a:srgbClr val="F5F1E8"/>
                </a:solidFill>
              </a:rPr>
              <a:t>Immediately dangerous means stop now, not at smoko</a:t>
            </a:r>
            <a:endParaRPr lang="en-US" sz="1700" dirty="0"/>
          </a:p>
          <a:p>
            <a:pPr marL="342900" indent="-342900">
              <a:lnSpc>
                <a:spcPct val="130000"/>
              </a:lnSpc>
              <a:buSzPct val="100000"/>
              <a:buChar char="•"/>
            </a:pPr>
            <a:r>
              <a:rPr lang="en-US" sz="1700" dirty="0">
                <a:solidFill>
                  <a:srgbClr val="F5F1E8"/>
                </a:solidFill>
              </a:rPr>
              <a:t>Check the SWMS actually covers what you found, then sign on</a:t>
            </a:r>
            <a:endParaRPr lang="en-US" sz="17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7. Serviceability checks before the job starts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Serviceability checks before the job starts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Tripod first: lift by the head, feel for play, tighten every clamp</a:t>
            </a:r>
            <a:endParaRPr lang="en-US" sz="1700" dirty="0"/>
          </a:p>
          <a:p>
            <a:pPr marL="342900" indent="-342900">
              <a:lnSpc>
                <a:spcPct val="130000"/>
              </a:lnSpc>
              <a:buSzPct val="100000"/>
              <a:buChar char="•"/>
            </a:pPr>
            <a:r>
              <a:rPr lang="en-US" sz="1700" dirty="0">
                <a:solidFill>
                  <a:srgbClr val="F5F1E8"/>
                </a:solidFill>
              </a:rPr>
              <a:t>Level: clean optics, bubble stays centred through 360 degrees</a:t>
            </a:r>
            <a:endParaRPr lang="en-US" sz="1700" dirty="0"/>
          </a:p>
          <a:p>
            <a:pPr marL="342900" indent="-342900">
              <a:lnSpc>
                <a:spcPct val="130000"/>
              </a:lnSpc>
              <a:buSzPct val="100000"/>
              <a:buChar char="•"/>
            </a:pPr>
            <a:r>
              <a:rPr lang="en-US" sz="1700" dirty="0">
                <a:solidFill>
                  <a:srgbClr val="F5F1E8"/>
                </a:solidFill>
              </a:rPr>
              <a:t>Tap the instrument — the compensator must swing free</a:t>
            </a:r>
            <a:endParaRPr lang="en-US" sz="1700" dirty="0"/>
          </a:p>
          <a:p>
            <a:pPr marL="342900" indent="-342900">
              <a:lnSpc>
                <a:spcPct val="130000"/>
              </a:lnSpc>
              <a:buSzPct val="100000"/>
              <a:buChar char="•"/>
            </a:pPr>
            <a:r>
              <a:rPr lang="en-US" sz="1700" dirty="0">
                <a:solidFill>
                  <a:srgbClr val="F5F1E8"/>
                </a:solidFill>
              </a:rPr>
              <a:t>Staff: every section extends and locks, face readable</a:t>
            </a:r>
            <a:endParaRPr lang="en-US" sz="1700" dirty="0"/>
          </a:p>
          <a:p>
            <a:pPr marL="342900" indent="-342900">
              <a:lnSpc>
                <a:spcPct val="130000"/>
              </a:lnSpc>
              <a:buSzPct val="100000"/>
              <a:buChar char="•"/>
            </a:pPr>
            <a:r>
              <a:rPr lang="en-US" sz="1700" dirty="0">
                <a:solidFill>
                  <a:srgbClr val="F5F1E8"/>
                </a:solidFill>
              </a:rPr>
              <a:t>Spirit level: reverse it end-for-end — same reading or it's out</a:t>
            </a:r>
            <a:endParaRPr lang="en-US" sz="1700" dirty="0"/>
          </a:p>
          <a:p>
            <a:pPr marL="342900" indent="-342900">
              <a:lnSpc>
                <a:spcPct val="130000"/>
              </a:lnSpc>
              <a:buSzPct val="100000"/>
              <a:buChar char="•"/>
            </a:pPr>
            <a:r>
              <a:rPr lang="en-US" sz="1700" dirty="0">
                <a:solidFill>
                  <a:srgbClr val="F5F1E8"/>
                </a:solidFill>
              </a:rPr>
              <a:t>Water level: no air, no kinks. Laser: battery, self-level, detector</a:t>
            </a:r>
            <a:endParaRPr lang="en-US" sz="17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8. Faults, roles and signals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Faults, roles and signals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Fix what you're authorised to fix — batteries, cleaning, clamps</a:t>
            </a:r>
            <a:endParaRPr lang="en-US" sz="1700" dirty="0"/>
          </a:p>
          <a:p>
            <a:pPr marL="342900" indent="-342900">
              <a:lnSpc>
                <a:spcPct val="130000"/>
              </a:lnSpc>
              <a:buSzPct val="100000"/>
              <a:buChar char="•"/>
            </a:pPr>
            <a:r>
              <a:rPr lang="en-US" sz="1700" dirty="0">
                <a:solidFill>
                  <a:srgbClr val="F5F1E8"/>
                </a:solidFill>
              </a:rPr>
              <a:t>Everything else: out-of-service tag and a written report</a:t>
            </a:r>
            <a:endParaRPr lang="en-US" sz="1700" dirty="0"/>
          </a:p>
          <a:p>
            <a:pPr marL="342900" indent="-342900">
              <a:lnSpc>
                <a:spcPct val="130000"/>
              </a:lnSpc>
              <a:buSzPct val="100000"/>
              <a:buChar char="•"/>
            </a:pPr>
            <a:r>
              <a:rPr lang="en-US" sz="1700" dirty="0">
                <a:solidFill>
                  <a:srgbClr val="F5F1E8"/>
                </a:solidFill>
              </a:rPr>
              <a:t>Never work around a known fault</a:t>
            </a:r>
            <a:endParaRPr lang="en-US" sz="1700" dirty="0"/>
          </a:p>
          <a:p>
            <a:pPr marL="342900" indent="-342900">
              <a:lnSpc>
                <a:spcPct val="130000"/>
              </a:lnSpc>
              <a:buSzPct val="100000"/>
              <a:buChar char="•"/>
            </a:pPr>
            <a:r>
              <a:rPr lang="en-US" sz="1700" dirty="0">
                <a:solidFill>
                  <a:srgbClr val="F5F1E8"/>
                </a:solidFill>
              </a:rPr>
              <a:t>Agree roles: instrument, staff, recorder, spotter</a:t>
            </a:r>
            <a:endParaRPr lang="en-US" sz="1700" dirty="0"/>
          </a:p>
          <a:p>
            <a:pPr marL="342900" indent="-342900">
              <a:lnSpc>
                <a:spcPct val="130000"/>
              </a:lnSpc>
              <a:buSzPct val="100000"/>
              <a:buChar char="•"/>
            </a:pPr>
            <a:r>
              <a:rPr lang="en-US" sz="1700" dirty="0">
                <a:solidFill>
                  <a:srgbClr val="F5F1E8"/>
                </a:solidFill>
              </a:rPr>
              <a:t>Agree signals: left, right, raise, lower, hold, read, STOP</a:t>
            </a:r>
            <a:endParaRPr lang="en-US" sz="1700" dirty="0"/>
          </a:p>
          <a:p>
            <a:pPr marL="342900" indent="-342900">
              <a:lnSpc>
                <a:spcPct val="130000"/>
              </a:lnSpc>
              <a:buSzPct val="100000"/>
              <a:buChar char="•"/>
            </a:pPr>
            <a:r>
              <a:rPr lang="en-US" sz="1700" dirty="0">
                <a:solidFill>
                  <a:srgbClr val="F5F1E8"/>
                </a:solidFill>
              </a:rPr>
              <a:t>Demonstrate every signal before you separate</a:t>
            </a:r>
            <a:endParaRPr lang="en-US" sz="17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1.1</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1.1</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Job requirements are obtained, confirmed with relevant personnel, and applied to planning.</a:t>
            </a:r>
            <a:endParaRPr lang="en-US" sz="2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1.2</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1.2</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Work site is inspected, and conditions and hazards are identified within scope of own role and reported according to workplace procedures.</a:t>
            </a:r>
            <a:endParaRPr lang="en-US" sz="2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1.3</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1.3</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Health and safety requirements for levelling procedures are confirmed and applied to planning.</a:t>
            </a:r>
            <a:endParaRPr lang="en-US" sz="2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1.4</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1.4</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Levelling tools and equipment are selected according to job requirements, checked for serviceability, and faults are rectified or reported before starting work.</a:t>
            </a:r>
            <a:endParaRPr 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About this unit (1/2)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About this unit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Apply basic levelling procedures</a:t>
            </a:r>
            <a:endParaRPr lang="en-US" sz="1300" dirty="0"/>
          </a:p>
        </p:txBody>
      </p:sp>
      <p:sp>
        <p:nvSpPr>
          <p:cNvPr id="6" name="Text 4"/>
          <p:cNvSpPr/>
          <p:nvPr/>
        </p:nvSpPr>
        <p:spPr>
          <a:xfrm>
            <a:off x="685800" y="1828800"/>
            <a:ext cx="10362895" cy="4023360"/>
          </a:xfrm>
          <a:prstGeom prst="rect">
            <a:avLst/>
          </a:prstGeom>
          <a:noFill/>
          <a:ln/>
        </p:spPr>
        <p:txBody>
          <a:bodyPr wrap="square" rtlCol="0" anchor="t">
            <a:normAutofit/>
          </a:bodyPr>
          <a:lstStyle/>
          <a:p>
            <a:pPr indent="0" marL="0">
              <a:lnSpc>
                <a:spcPct val="125000"/>
              </a:lnSpc>
              <a:buNone/>
            </a:pPr>
            <a:r>
              <a:rPr lang="en-US" sz="1500" dirty="0">
                <a:solidFill>
                  <a:srgbClr val="F5F1E8"/>
                </a:solidFill>
              </a:rPr>
              <a:t>This unit of competency specifies the outcomes required to carry out levelling in a single plane for the purpose of establishing correct and accurate set-out of building components. It includes the set-up, testing and use of levelling devices, and establishing and transferring heights using a range of levelling equipment. The unit supports workers in the construction industry who use a variety of common methods and equipment when working with others and as</a:t>
            </a:r>
            <a:endParaRPr lang="en-US"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1.5</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1.5</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Team roles and verbal and non-verbal communication signals are confirmed, as required.</a:t>
            </a:r>
            <a:endParaRPr lang="en-US" sz="22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activities (1/3)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(1/3)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Datum hunt and level schedule (60 min): You are given a residential set-out plan and footing detail for a single-storey slab-on-ground job. Working in pairs, identify the datum shown on the plan and its RL, then list every level you would have to transfer for the footings and slab. Where a level is shown as a fall, a gradient or an offset, work out the finished figure in millimetres and show your working. Write the lot up as a level schedule in your field book. When you are done, present the schedule to your trainer acting as the site supervisor and confirm the figures by reading them back. Your trainer will change one figure verbally — record the change and note who gave it and when.</a:t>
            </a:r>
            <a:endParaRPr lang="en-US" sz="1300" dirty="0"/>
          </a:p>
          <a:p>
            <a:pPr marL="342900" indent="-342900">
              <a:lnSpc>
                <a:spcPct val="118000"/>
              </a:lnSpc>
              <a:buSzPct val="100000"/>
              <a:buChar char="•"/>
            </a:pPr>
            <a:r>
              <a:rPr lang="en-US" sz="1300" dirty="0">
                <a:solidFill>
                  <a:srgbClr val="F5F1E8"/>
                </a:solidFill>
              </a:rPr>
              <a:t>Practical — Pre-start site walk and hazard report (45 min): Walk the training compound or simulated work site with your partner as if you were about to set up a level and transfer heights across it. Identify hazards that affect levelling work specifically: overhead services, excavations and edges, plant and traffic movement, soft or filled ground under the tripod, obstructed sight lines, glare, wind and heat. For each one, state whether it is inside your role to control, and what you did or who you told. Complete the site hazard report form and hand it in. Then read the SWMS provided for the levelling task and mark any hazard you found that the SWMS does not cover.</a:t>
            </a:r>
            <a:endParaRPr lang="en-US" sz="13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activities (2/3)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(2/3)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Serviceability check of levelling equipment (60 min): At the equipment bench you will find an automatic level and tripod, a telescopic staff, a 1200 mm spirit level with a straight edge, a clear water level hose, and a rotating laser with detector. Work through each item against the manufacturer's instructions and a serviceability checklist: tripod legs, clamps and shoes; instrument case, footscrews, bubble vial and compensator; staff sections, locking clips and face; spirit level vial reversed end-for-end on a known flat surface; hose free of air and kinks; laser battery, self-levelling function and detector. At least one item on the bench has a fault. Record every check, state which item is unserviceable, and take the correct action — rectify it if you are authorised and able to, otherwise tag it out and report it, in writing, t…</a:t>
            </a:r>
            <a:endParaRPr lang="en-US" sz="1300" dirty="0"/>
          </a:p>
          <a:p>
            <a:pPr marL="342900" indent="-342900">
              <a:lnSpc>
                <a:spcPct val="118000"/>
              </a:lnSpc>
              <a:buSzPct val="100000"/>
              <a:buChar char="•"/>
            </a:pPr>
            <a:r>
              <a:rPr lang="en-US" sz="1300" dirty="0">
                <a:solidFill>
                  <a:srgbClr val="F5F1E8"/>
                </a:solidFill>
              </a:rPr>
              <a:t>Practical — Roles and signals brief (30 min): In a team of three, run a two-minute pre-start brief before a levelling task. Nominate who is on the instrument, who is on the staff and who records. Agree and demonstrate hand signals for: move left, move right, raise the staff, lower the staff, hold steady, reading taken, stop work. Then separate to at least 50 m and complete a short set of instructions given by signal only, with no shouting and no phones. Swap roles and repeat.</a:t>
            </a:r>
            <a:endParaRPr lang="en-US" sz="13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activities (3/3)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(3/3)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Quiz — Planning a levelling job — short answer (30 min): Ten short-answer questions set on a real job: reading an RL off a plan, working out a fall in millimetres, deciding whether a hazard is yours to control or to report, choosing the right levelling device for a job described in the question, and stating what you do with a level that will not hold its bubble. Closed book except for the plan extract provided.</a:t>
            </a:r>
            <a:endParaRPr lang="en-US" sz="13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a:t>
            </a:r>
            <a:endParaRPr lang="en-US" sz="900" dirty="0"/>
          </a:p>
        </p:txBody>
      </p:sp>
      <p:sp>
        <p:nvSpPr>
          <p:cNvPr id="4" name="Text 2"/>
          <p:cNvSpPr/>
          <p:nvPr/>
        </p:nvSpPr>
        <p:spPr>
          <a:xfrm>
            <a:off x="822960" y="2103120"/>
            <a:ext cx="10362895" cy="548640"/>
          </a:xfrm>
          <a:prstGeom prst="rect">
            <a:avLst/>
          </a:prstGeom>
          <a:noFill/>
          <a:ln/>
        </p:spPr>
        <p:txBody>
          <a:bodyPr wrap="square" rtlCol="0" anchor="ctr"/>
          <a:lstStyle/>
          <a:p>
            <a:pPr indent="0" marL="0">
              <a:buNone/>
            </a:pPr>
            <a:r>
              <a:rPr lang="en-US" sz="1800" b="1" dirty="0">
                <a:solidFill>
                  <a:srgbClr val="E8A33D"/>
                </a:solidFill>
              </a:rPr>
              <a:t>Element 2</a:t>
            </a:r>
            <a:endParaRPr lang="en-US" sz="1800" dirty="0"/>
          </a:p>
        </p:txBody>
      </p:sp>
      <p:sp>
        <p:nvSpPr>
          <p:cNvPr id="5" name="Text 3"/>
          <p:cNvSpPr/>
          <p:nvPr/>
        </p:nvSpPr>
        <p:spPr>
          <a:xfrm>
            <a:off x="822960" y="2697480"/>
            <a:ext cx="10362895" cy="1280160"/>
          </a:xfrm>
          <a:prstGeom prst="rect">
            <a:avLst/>
          </a:prstGeom>
          <a:noFill/>
          <a:ln/>
        </p:spPr>
        <p:txBody>
          <a:bodyPr wrap="square" rtlCol="0" anchor="ctr"/>
          <a:lstStyle/>
          <a:p>
            <a:pPr indent="0" marL="0">
              <a:buNone/>
            </a:pPr>
            <a:r>
              <a:rPr lang="en-US" sz="3000" dirty="0">
                <a:solidFill>
                  <a:srgbClr val="F5F1E8"/>
                </a:solidFill>
              </a:rPr>
              <a:t>Set up and use levelling device</a:t>
            </a:r>
            <a:endParaRPr lang="en-US" sz="3000" dirty="0"/>
          </a:p>
        </p:txBody>
      </p:sp>
      <p:sp>
        <p:nvSpPr>
          <p:cNvPr id="6" name="Text 4"/>
          <p:cNvSpPr/>
          <p:nvPr/>
        </p:nvSpPr>
        <p:spPr>
          <a:xfrm>
            <a:off x="822960" y="4023360"/>
            <a:ext cx="10362895" cy="365760"/>
          </a:xfrm>
          <a:prstGeom prst="rect">
            <a:avLst/>
          </a:prstGeom>
          <a:noFill/>
          <a:ln/>
        </p:spPr>
        <p:txBody>
          <a:bodyPr wrap="square" rtlCol="0" anchor="ctr"/>
          <a:lstStyle/>
          <a:p>
            <a:pPr indent="0" marL="0">
              <a:buNone/>
            </a:pPr>
            <a:r>
              <a:rPr lang="en-US" sz="1200" dirty="0">
                <a:solidFill>
                  <a:srgbClr val="A39B8B"/>
                </a:solidFill>
              </a:rPr>
              <a:t>4 performance criteria</a:t>
            </a:r>
            <a:endParaRPr lang="en-US" sz="1200" dirty="0"/>
          </a:p>
        </p:txBody>
      </p:sp>
      <p:sp>
        <p:nvSpPr>
          <p:cNvPr id="7" name="Text 5"/>
          <p:cNvSpPr/>
          <p:nvPr/>
        </p:nvSpPr>
        <p:spPr>
          <a:xfrm>
            <a:off x="822960" y="4434840"/>
            <a:ext cx="10362895" cy="822960"/>
          </a:xfrm>
          <a:prstGeom prst="rect">
            <a:avLst/>
          </a:prstGeom>
          <a:noFill/>
          <a:ln/>
        </p:spPr>
        <p:txBody>
          <a:bodyPr wrap="square" rtlCol="0" anchor="t">
            <a:normAutofit/>
          </a:bodyPr>
          <a:lstStyle/>
          <a:p>
            <a:pPr indent="0" marL="0">
              <a:buNone/>
            </a:pPr>
            <a:r>
              <a:rPr lang="en-US" sz="1400" dirty="0">
                <a:solidFill>
                  <a:srgbClr val="A39B8B"/>
                </a:solidFill>
              </a:rPr>
              <a:t>When this element is done properly you are looking at every required height from the work instructions marked on site with a fine labelled line, each one proven from two instrument positions and closed back to the datum inside the job tolerance, with a completed and signed booking sheet showing the readings, the reduced levels, the arithmetic check, the closing error and the tolerance check on the instrument you used.</a:t>
            </a:r>
            <a:endParaRPr lang="en-US" sz="1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what you need (1/3)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(1/3)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Automatic (dumpy) or optical level with its carry case and manufacturer's manual</a:t>
            </a:r>
            <a:endParaRPr lang="en-US" sz="1700" dirty="0"/>
          </a:p>
          <a:p>
            <a:pPr marL="342900" indent="-342900">
              <a:lnSpc>
                <a:spcPct val="118000"/>
              </a:lnSpc>
              <a:buSzPct val="100000"/>
              <a:buChar char="•"/>
            </a:pPr>
            <a:r>
              <a:rPr lang="en-US" sz="1700" dirty="0">
                <a:solidFill>
                  <a:srgbClr val="F5F1E8"/>
                </a:solidFill>
              </a:rPr>
              <a:t>Heavy-duty aluminium tripod with adjustable legs and fixing screw</a:t>
            </a:r>
            <a:endParaRPr lang="en-US" sz="1700" dirty="0"/>
          </a:p>
          <a:p>
            <a:pPr marL="342900" indent="-342900">
              <a:lnSpc>
                <a:spcPct val="118000"/>
              </a:lnSpc>
              <a:buSzPct val="100000"/>
              <a:buChar char="•"/>
            </a:pPr>
            <a:r>
              <a:rPr lang="en-US" sz="1700" dirty="0">
                <a:solidFill>
                  <a:srgbClr val="F5F1E8"/>
                </a:solidFill>
              </a:rPr>
              <a:t>5 m telescopic E-face levelling staff with staff bubble</a:t>
            </a:r>
            <a:endParaRPr lang="en-US" sz="1700" dirty="0"/>
          </a:p>
          <a:p>
            <a:pPr marL="342900" indent="-342900">
              <a:lnSpc>
                <a:spcPct val="118000"/>
              </a:lnSpc>
              <a:buSzPct val="100000"/>
              <a:buChar char="•"/>
            </a:pPr>
            <a:r>
              <a:rPr lang="en-US" sz="1700" dirty="0">
                <a:solidFill>
                  <a:srgbClr val="F5F1E8"/>
                </a:solidFill>
              </a:rPr>
              <a:t>1200 mm box-section spirit level and 3 m aluminium straight edge</a:t>
            </a:r>
            <a:endParaRPr lang="en-US" sz="1700" dirty="0"/>
          </a:p>
          <a:p>
            <a:pPr marL="342900" indent="-342900">
              <a:lnSpc>
                <a:spcPct val="118000"/>
              </a:lnSpc>
              <a:buSzPct val="100000"/>
              <a:buChar char="•"/>
            </a:pPr>
            <a:r>
              <a:rPr lang="en-US" sz="1700" dirty="0">
                <a:solidFill>
                  <a:srgbClr val="F5F1E8"/>
                </a:solidFill>
              </a:rPr>
              <a:t>Rotating laser level with tripod, laser detector and clamp, and its manual</a:t>
            </a:r>
            <a:endParaRPr lang="en-US" sz="1700" dirty="0"/>
          </a:p>
          <a:p>
            <a:pPr marL="342900" indent="-342900">
              <a:lnSpc>
                <a:spcPct val="118000"/>
              </a:lnSpc>
              <a:buSzPct val="100000"/>
              <a:buChar char="•"/>
            </a:pPr>
            <a:r>
              <a:rPr lang="en-US" sz="1700" dirty="0">
                <a:solidFill>
                  <a:srgbClr val="F5F1E8"/>
                </a:solidFill>
              </a:rPr>
              <a:t>20 m clear water level hose with end fittings, plus clean water</a:t>
            </a:r>
            <a:endParaRPr lang="en-US" sz="1700" dirty="0"/>
          </a:p>
          <a:p>
            <a:pPr marL="342900" indent="-342900">
              <a:lnSpc>
                <a:spcPct val="118000"/>
              </a:lnSpc>
              <a:buSzPct val="100000"/>
              <a:buChar char="•"/>
            </a:pPr>
            <a:r>
              <a:rPr lang="en-US" sz="1700" dirty="0">
                <a:solidFill>
                  <a:srgbClr val="F5F1E8"/>
                </a:solidFill>
              </a:rPr>
              <a:t>Timber pegs (50 x 50) and a claw hammer or peg driver</a:t>
            </a:r>
            <a:endParaRPr lang="en-US" sz="17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what you need (2/3)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(2/3)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Stringline and line blocks</a:t>
            </a:r>
            <a:endParaRPr lang="en-US" sz="1700" dirty="0"/>
          </a:p>
          <a:p>
            <a:pPr marL="342900" indent="-342900">
              <a:lnSpc>
                <a:spcPct val="118000"/>
              </a:lnSpc>
              <a:buSzPct val="100000"/>
              <a:buChar char="•"/>
            </a:pPr>
            <a:r>
              <a:rPr lang="en-US" sz="1700" dirty="0">
                <a:solidFill>
                  <a:srgbClr val="F5F1E8"/>
                </a:solidFill>
              </a:rPr>
              <a:t>8 m tape measure and a 30 m fibreglass tape</a:t>
            </a:r>
            <a:endParaRPr lang="en-US" sz="1700" dirty="0"/>
          </a:p>
          <a:p>
            <a:pPr marL="342900" indent="-342900">
              <a:lnSpc>
                <a:spcPct val="118000"/>
              </a:lnSpc>
              <a:buSzPct val="100000"/>
              <a:buChar char="•"/>
            </a:pPr>
            <a:r>
              <a:rPr lang="en-US" sz="1700" dirty="0">
                <a:solidFill>
                  <a:srgbClr val="F5F1E8"/>
                </a:solidFill>
              </a:rPr>
              <a:t>Carpenter's pencil, fine 0.5 mm mechanical pencil, marking crayon and permanent marker</a:t>
            </a:r>
            <a:endParaRPr lang="en-US" sz="1700" dirty="0"/>
          </a:p>
          <a:p>
            <a:pPr marL="342900" indent="-342900">
              <a:lnSpc>
                <a:spcPct val="118000"/>
              </a:lnSpc>
              <a:buSzPct val="100000"/>
              <a:buChar char="•"/>
            </a:pPr>
            <a:r>
              <a:rPr lang="en-US" sz="1700" dirty="0">
                <a:solidFill>
                  <a:srgbClr val="F5F1E8"/>
                </a:solidFill>
              </a:rPr>
              <a:t>Nails or marker blocks for marking on surfaces that will not hold a pencil line</a:t>
            </a:r>
            <a:endParaRPr lang="en-US" sz="1700" dirty="0"/>
          </a:p>
          <a:p>
            <a:pPr marL="342900" indent="-342900">
              <a:lnSpc>
                <a:spcPct val="118000"/>
              </a:lnSpc>
              <a:buSzPct val="100000"/>
              <a:buChar char="•"/>
            </a:pPr>
            <a:r>
              <a:rPr lang="en-US" sz="1700" dirty="0">
                <a:solidFill>
                  <a:srgbClr val="F5F1E8"/>
                </a:solidFill>
              </a:rPr>
              <a:t>Level book or organisational levelling booking sheet, clipboard and calculator</a:t>
            </a:r>
            <a:endParaRPr lang="en-US" sz="1700" dirty="0"/>
          </a:p>
          <a:p>
            <a:pPr marL="342900" indent="-342900">
              <a:lnSpc>
                <a:spcPct val="118000"/>
              </a:lnSpc>
              <a:buSzPct val="100000"/>
              <a:buChar char="•"/>
            </a:pPr>
            <a:r>
              <a:rPr lang="en-US" sz="1700" dirty="0">
                <a:solidFill>
                  <a:srgbClr val="F5F1E8"/>
                </a:solidFill>
              </a:rPr>
              <a:t>Job set-out sheet, slab and footing plan and the site datum details</a:t>
            </a:r>
            <a:endParaRPr lang="en-US" sz="1700" dirty="0"/>
          </a:p>
          <a:p>
            <a:pPr marL="342900" indent="-342900">
              <a:lnSpc>
                <a:spcPct val="118000"/>
              </a:lnSpc>
              <a:buSzPct val="100000"/>
              <a:buChar char="•"/>
            </a:pPr>
            <a:r>
              <a:rPr lang="en-US" sz="1700" dirty="0">
                <a:solidFill>
                  <a:srgbClr val="F5F1E8"/>
                </a:solidFill>
              </a:rPr>
              <a:t>SWMS for levelling work and the site safety plan</a:t>
            </a:r>
            <a:endParaRPr lang="en-US" sz="17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what you need (3/3)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(3/3)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Hard hat, hi-vis long-sleeve shirt, safety boots, safety glasses, gloves, sunscreen</a:t>
            </a:r>
            <a:endParaRPr lang="en-US" sz="1700" dirty="0"/>
          </a:p>
          <a:p>
            <a:pPr marL="342900" indent="-342900">
              <a:lnSpc>
                <a:spcPct val="118000"/>
              </a:lnSpc>
              <a:buSzPct val="100000"/>
              <a:buChar char="•"/>
            </a:pPr>
            <a:r>
              <a:rPr lang="en-US" sz="1700" dirty="0">
                <a:solidFill>
                  <a:srgbClr val="F5F1E8"/>
                </a:solidFill>
              </a:rPr>
              <a:t>Traffic cones or barrier mesh to protect the tripod set-up</a:t>
            </a:r>
            <a:endParaRPr lang="en-US" sz="17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1. What Element 2 delivers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Element 2 delivers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Heights from the drawings, marked on site, that other trades build to</a:t>
            </a:r>
            <a:endParaRPr lang="en-US" sz="1700" dirty="0"/>
          </a:p>
          <a:p>
            <a:pPr marL="342900" indent="-342900">
              <a:lnSpc>
                <a:spcPct val="130000"/>
              </a:lnSpc>
              <a:buSzPct val="100000"/>
              <a:buChar char="•"/>
            </a:pPr>
            <a:r>
              <a:rPr lang="en-US" sz="1700" dirty="0">
                <a:solidFill>
                  <a:srgbClr val="F5F1E8"/>
                </a:solidFill>
              </a:rPr>
              <a:t>Every height is a difference from one datum</a:t>
            </a:r>
            <a:endParaRPr lang="en-US" sz="1700" dirty="0"/>
          </a:p>
          <a:p>
            <a:pPr marL="342900" indent="-342900">
              <a:lnSpc>
                <a:spcPct val="130000"/>
              </a:lnSpc>
              <a:buSzPct val="100000"/>
              <a:buChar char="•"/>
            </a:pPr>
            <a:r>
              <a:rPr lang="en-US" sz="1700" dirty="0">
                <a:solidFill>
                  <a:srgbClr val="F5F1E8"/>
                </a:solidFill>
              </a:rPr>
              <a:t>Datum may be a survey peg, PSM, kerb invert or site TBM</a:t>
            </a:r>
            <a:endParaRPr lang="en-US" sz="1700" dirty="0"/>
          </a:p>
          <a:p>
            <a:pPr marL="342900" indent="-342900">
              <a:lnSpc>
                <a:spcPct val="130000"/>
              </a:lnSpc>
              <a:buSzPct val="100000"/>
              <a:buChar char="•"/>
            </a:pPr>
            <a:r>
              <a:rPr lang="en-US" sz="1700" dirty="0">
                <a:solidFill>
                  <a:srgbClr val="F5F1E8"/>
                </a:solidFill>
              </a:rPr>
              <a:t>Wrong by 5 mm at the instrument means wrong by 5 mm everywhere</a:t>
            </a:r>
            <a:endParaRPr lang="en-US" sz="1700" dirty="0"/>
          </a:p>
          <a:p>
            <a:pPr marL="342900" indent="-342900">
              <a:lnSpc>
                <a:spcPct val="130000"/>
              </a:lnSpc>
              <a:buSzPct val="100000"/>
              <a:buChar char="•"/>
            </a:pPr>
            <a:r>
              <a:rPr lang="en-US" sz="1700" dirty="0">
                <a:solidFill>
                  <a:srgbClr val="F5F1E8"/>
                </a:solidFill>
              </a:rPr>
              <a:t>Nothing on site tells you it is wrong until it is concreted</a:t>
            </a:r>
            <a:endParaRPr lang="en-US" sz="17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2. Step 1 — read the job, do the sums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Step 1 — read the job, do the sums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Identify the datum before you touch any equipment</a:t>
            </a:r>
            <a:endParaRPr lang="en-US" sz="1700" dirty="0"/>
          </a:p>
          <a:p>
            <a:pPr marL="342900" indent="-342900">
              <a:lnSpc>
                <a:spcPct val="130000"/>
              </a:lnSpc>
              <a:buSzPct val="100000"/>
              <a:buChar char="•"/>
            </a:pPr>
            <a:r>
              <a:rPr lang="en-US" sz="1700" dirty="0">
                <a:solidFill>
                  <a:srgbClr val="F5F1E8"/>
                </a:solidFill>
              </a:rPr>
              <a:t>RL is an absolute height; '150 above NS' is an offset</a:t>
            </a:r>
            <a:endParaRPr lang="en-US" sz="1700" dirty="0"/>
          </a:p>
          <a:p>
            <a:pPr marL="342900" indent="-342900">
              <a:lnSpc>
                <a:spcPct val="130000"/>
              </a:lnSpc>
              <a:buSzPct val="100000"/>
              <a:buChar char="•"/>
            </a:pPr>
            <a:r>
              <a:rPr lang="en-US" sz="1700" dirty="0">
                <a:solidFill>
                  <a:srgbClr val="F5F1E8"/>
                </a:solidFill>
              </a:rPr>
              <a:t>Convert every required height to millimetres of rise or fall</a:t>
            </a:r>
            <a:endParaRPr lang="en-US" sz="1700" dirty="0"/>
          </a:p>
          <a:p>
            <a:pPr marL="342900" indent="-342900">
              <a:lnSpc>
                <a:spcPct val="130000"/>
              </a:lnSpc>
              <a:buSzPct val="100000"/>
              <a:buChar char="•"/>
            </a:pPr>
            <a:r>
              <a:rPr lang="en-US" sz="1700" dirty="0">
                <a:solidFill>
                  <a:srgbClr val="F5F1E8"/>
                </a:solidFill>
              </a:rPr>
              <a:t>Write the numbers down, then check them once more</a:t>
            </a:r>
            <a:endParaRPr lang="en-US" sz="1700" dirty="0"/>
          </a:p>
          <a:p>
            <a:pPr marL="342900" indent="-342900">
              <a:lnSpc>
                <a:spcPct val="130000"/>
              </a:lnSpc>
              <a:buSzPct val="100000"/>
              <a:buChar char="•"/>
            </a:pPr>
            <a:r>
              <a:rPr lang="en-US" sz="1700" dirty="0">
                <a:solidFill>
                  <a:srgbClr val="F5F1E8"/>
                </a:solidFill>
              </a:rPr>
              <a:t>No datum on site = stop and ask the supervisor</a:t>
            </a:r>
            <a:endParaRPr lang="en-US" sz="17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About this unit (2/2)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About this unit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Apply basic levelling procedures</a:t>
            </a:r>
            <a:endParaRPr lang="en-US" sz="1300" dirty="0"/>
          </a:p>
        </p:txBody>
      </p:sp>
      <p:sp>
        <p:nvSpPr>
          <p:cNvPr id="6" name="Text 4"/>
          <p:cNvSpPr/>
          <p:nvPr/>
        </p:nvSpPr>
        <p:spPr>
          <a:xfrm>
            <a:off x="685800" y="1828800"/>
            <a:ext cx="10362895" cy="4023360"/>
          </a:xfrm>
          <a:prstGeom prst="rect">
            <a:avLst/>
          </a:prstGeom>
          <a:noFill/>
          <a:ln/>
        </p:spPr>
        <p:txBody>
          <a:bodyPr wrap="square" rtlCol="0" anchor="t">
            <a:normAutofit/>
          </a:bodyPr>
          <a:lstStyle/>
          <a:p>
            <a:pPr indent="0" marL="0">
              <a:lnSpc>
                <a:spcPct val="125000"/>
              </a:lnSpc>
              <a:buNone/>
            </a:pPr>
            <a:r>
              <a:rPr lang="en-US" sz="1500" dirty="0">
                <a:solidFill>
                  <a:srgbClr val="F5F1E8"/>
                </a:solidFill>
              </a:rPr>
              <a:t>a member of a team. It applies to levelling work on residential and commercial work sites. No licensing, legislative, regulatory, or certification requirements apply to this unit of competency at the time of endorsement.</a:t>
            </a:r>
            <a:endParaRPr lang="en-US" sz="15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3. Choosing the device</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Choosing the device</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Spirit level + straight edge: short runs, typically 0.5 mm per metre</a:t>
            </a:r>
            <a:endParaRPr lang="en-US" sz="1700" dirty="0"/>
          </a:p>
          <a:p>
            <a:pPr marL="342900" indent="-342900">
              <a:lnSpc>
                <a:spcPct val="130000"/>
              </a:lnSpc>
              <a:buSzPct val="100000"/>
              <a:buChar char="•"/>
            </a:pPr>
            <a:r>
              <a:rPr lang="en-US" sz="1700" dirty="0">
                <a:solidFill>
                  <a:srgbClr val="F5F1E8"/>
                </a:solidFill>
              </a:rPr>
              <a:t>Water level: long runs, around corners, no line of sight needed</a:t>
            </a:r>
            <a:endParaRPr lang="en-US" sz="1700" dirty="0"/>
          </a:p>
          <a:p>
            <a:pPr marL="342900" indent="-342900">
              <a:lnSpc>
                <a:spcPct val="130000"/>
              </a:lnSpc>
              <a:buSzPct val="100000"/>
              <a:buChar char="•"/>
            </a:pPr>
            <a:r>
              <a:rPr lang="en-US" sz="1700" dirty="0">
                <a:solidFill>
                  <a:srgbClr val="F5F1E8"/>
                </a:solidFill>
              </a:rPr>
              <a:t>Automatic/optical level + staff: open site, millimetre reading</a:t>
            </a:r>
            <a:endParaRPr lang="en-US" sz="1700" dirty="0"/>
          </a:p>
          <a:p>
            <a:pPr marL="342900" indent="-342900">
              <a:lnSpc>
                <a:spcPct val="130000"/>
              </a:lnSpc>
              <a:buSzPct val="100000"/>
              <a:buChar char="•"/>
            </a:pPr>
            <a:r>
              <a:rPr lang="en-US" sz="1700" dirty="0">
                <a:solidFill>
                  <a:srgbClr val="F5F1E8"/>
                </a:solidFill>
              </a:rPr>
              <a:t>Rotating laser + detector: one operator, repetitive heights</a:t>
            </a:r>
            <a:endParaRPr lang="en-US" sz="1700" dirty="0"/>
          </a:p>
          <a:p>
            <a:pPr marL="342900" indent="-342900">
              <a:lnSpc>
                <a:spcPct val="130000"/>
              </a:lnSpc>
              <a:buSzPct val="100000"/>
              <a:buChar char="•"/>
            </a:pPr>
            <a:r>
              <a:rPr lang="en-US" sz="1700" dirty="0">
                <a:solidFill>
                  <a:srgbClr val="F5F1E8"/>
                </a:solidFill>
              </a:rPr>
              <a:t>Device accuracy must be finer than the job tolerance</a:t>
            </a:r>
            <a:endParaRPr lang="en-US" sz="17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4. Setting up an automatic level</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Setting up an automatic level</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Firm ground, legs spread wide and pressed in</a:t>
            </a:r>
            <a:endParaRPr lang="en-US" sz="1700" dirty="0"/>
          </a:p>
          <a:p>
            <a:pPr marL="342900" indent="-342900">
              <a:lnSpc>
                <a:spcPct val="130000"/>
              </a:lnSpc>
              <a:buSzPct val="100000"/>
              <a:buChar char="•"/>
            </a:pPr>
            <a:r>
              <a:rPr lang="en-US" sz="1700" dirty="0">
                <a:solidFill>
                  <a:srgbClr val="F5F1E8"/>
                </a:solidFill>
              </a:rPr>
              <a:t>Level the tripod head by leg length first</a:t>
            </a:r>
            <a:endParaRPr lang="en-US" sz="1700" dirty="0"/>
          </a:p>
          <a:p>
            <a:pPr marL="342900" indent="-342900">
              <a:lnSpc>
                <a:spcPct val="130000"/>
              </a:lnSpc>
              <a:buSzPct val="100000"/>
              <a:buChar char="•"/>
            </a:pPr>
            <a:r>
              <a:rPr lang="en-US" sz="1700" dirty="0">
                <a:solidFill>
                  <a:srgbClr val="F5F1E8"/>
                </a:solidFill>
              </a:rPr>
              <a:t>Then centre the circular bubble with the footscrews</a:t>
            </a:r>
            <a:endParaRPr lang="en-US" sz="1700" dirty="0"/>
          </a:p>
          <a:p>
            <a:pPr marL="342900" indent="-342900">
              <a:lnSpc>
                <a:spcPct val="130000"/>
              </a:lnSpc>
              <a:buSzPct val="100000"/>
              <a:buChar char="•"/>
            </a:pPr>
            <a:r>
              <a:rPr lang="en-US" sz="1700" dirty="0">
                <a:solidFill>
                  <a:srgbClr val="F5F1E8"/>
                </a:solidFill>
              </a:rPr>
              <a:t>Bubble must stay centred through a full rotation</a:t>
            </a:r>
            <a:endParaRPr lang="en-US" sz="1700" dirty="0"/>
          </a:p>
          <a:p>
            <a:pPr marL="342900" indent="-342900">
              <a:lnSpc>
                <a:spcPct val="130000"/>
              </a:lnSpc>
              <a:buSzPct val="100000"/>
              <a:buChar char="•"/>
            </a:pPr>
            <a:r>
              <a:rPr lang="en-US" sz="1700" dirty="0">
                <a:solidFill>
                  <a:srgbClr val="F5F1E8"/>
                </a:solidFill>
              </a:rPr>
              <a:t>Focus crosshair, then staff — kill the parallax</a:t>
            </a:r>
            <a:endParaRPr lang="en-US" sz="1700" dirty="0"/>
          </a:p>
          <a:p>
            <a:pPr marL="342900" indent="-342900">
              <a:lnSpc>
                <a:spcPct val="130000"/>
              </a:lnSpc>
              <a:buSzPct val="100000"/>
              <a:buChar char="•"/>
            </a:pPr>
            <a:r>
              <a:rPr lang="en-US" sz="1700" dirty="0">
                <a:solidFill>
                  <a:srgbClr val="F5F1E8"/>
                </a:solidFill>
              </a:rPr>
              <a:t>Never set up near overhead powerlines</a:t>
            </a:r>
            <a:endParaRPr lang="en-US" sz="17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5. Two peg test — prove it before you use it</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Two peg test — prove it before you use it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Two firm pegs about 30 m apart, marked A and B</a:t>
            </a:r>
            <a:endParaRPr lang="en-US" sz="1700" dirty="0"/>
          </a:p>
          <a:p>
            <a:pPr marL="342900" indent="-342900">
              <a:lnSpc>
                <a:spcPct val="130000"/>
              </a:lnSpc>
              <a:buSzPct val="100000"/>
              <a:buChar char="•"/>
            </a:pPr>
            <a:r>
              <a:rPr lang="en-US" sz="1700" dirty="0">
                <a:solidFill>
                  <a:srgbClr val="F5F1E8"/>
                </a:solidFill>
              </a:rPr>
              <a:t>Read A and B from midway = the true difference</a:t>
            </a:r>
            <a:endParaRPr lang="en-US" sz="1700" dirty="0"/>
          </a:p>
          <a:p>
            <a:pPr marL="342900" indent="-342900">
              <a:lnSpc>
                <a:spcPct val="130000"/>
              </a:lnSpc>
              <a:buSzPct val="100000"/>
              <a:buChar char="•"/>
            </a:pPr>
            <a:r>
              <a:rPr lang="en-US" sz="1700" dirty="0">
                <a:solidFill>
                  <a:srgbClr val="F5F1E8"/>
                </a:solidFill>
              </a:rPr>
              <a:t>Read A and B from 2 m behind A = the test difference</a:t>
            </a:r>
            <a:endParaRPr lang="en-US" sz="1700" dirty="0"/>
          </a:p>
          <a:p>
            <a:pPr marL="342900" indent="-342900">
              <a:lnSpc>
                <a:spcPct val="130000"/>
              </a:lnSpc>
              <a:buSzPct val="100000"/>
              <a:buChar char="•"/>
            </a:pPr>
            <a:r>
              <a:rPr lang="en-US" sz="1700" dirty="0">
                <a:solidFill>
                  <a:srgbClr val="F5F1E8"/>
                </a:solidFill>
              </a:rPr>
              <a:t>Compare the two against the manual's tolerance</a:t>
            </a:r>
            <a:endParaRPr lang="en-US" sz="1700" dirty="0"/>
          </a:p>
          <a:p>
            <a:pPr marL="342900" indent="-342900">
              <a:lnSpc>
                <a:spcPct val="130000"/>
              </a:lnSpc>
              <a:buSzPct val="100000"/>
              <a:buChar char="•"/>
            </a:pPr>
            <a:r>
              <a:rPr lang="en-US" sz="1700" dirty="0">
                <a:solidFill>
                  <a:srgbClr val="F5F1E8"/>
                </a:solidFill>
              </a:rPr>
              <a:t>Fails twice = tag out of service and report it</a:t>
            </a:r>
            <a:endParaRPr lang="en-US" sz="1700" dirty="0"/>
          </a:p>
          <a:p>
            <a:pPr marL="342900" indent="-342900">
              <a:lnSpc>
                <a:spcPct val="130000"/>
              </a:lnSpc>
              <a:buSzPct val="100000"/>
              <a:buChar char="•"/>
            </a:pPr>
            <a:r>
              <a:rPr lang="en-US" sz="1700" dirty="0">
                <a:solidFill>
                  <a:srgbClr val="F5F1E8"/>
                </a:solidFill>
              </a:rPr>
              <a:t>Sketch both set-ups before you take a reading</a:t>
            </a:r>
            <a:endParaRPr lang="en-US" sz="17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6. Shooting and transferring</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Shooting and transferring</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Agree hand signals before you separate</a:t>
            </a:r>
            <a:endParaRPr lang="en-US" sz="1700" dirty="0"/>
          </a:p>
          <a:p>
            <a:pPr marL="342900" indent="-342900">
              <a:lnSpc>
                <a:spcPct val="130000"/>
              </a:lnSpc>
              <a:buSzPct val="100000"/>
              <a:buChar char="•"/>
            </a:pPr>
            <a:r>
              <a:rPr lang="en-US" sz="1700" dirty="0">
                <a:solidFill>
                  <a:srgbClr val="F5F1E8"/>
                </a:solidFill>
              </a:rPr>
              <a:t>Staff plumb, foot on a solid point, section locked out</a:t>
            </a:r>
            <a:endParaRPr lang="en-US" sz="1700" dirty="0"/>
          </a:p>
          <a:p>
            <a:pPr marL="342900" indent="-342900">
              <a:lnSpc>
                <a:spcPct val="130000"/>
              </a:lnSpc>
              <a:buSzPct val="100000"/>
              <a:buChar char="•"/>
            </a:pPr>
            <a:r>
              <a:rPr lang="en-US" sz="1700" dirty="0">
                <a:solidFill>
                  <a:srgbClr val="F5F1E8"/>
                </a:solidFill>
              </a:rPr>
              <a:t>Instrument height = datum RL + backsight</a:t>
            </a:r>
            <a:endParaRPr lang="en-US" sz="1700" dirty="0"/>
          </a:p>
          <a:p>
            <a:pPr marL="342900" indent="-342900">
              <a:lnSpc>
                <a:spcPct val="130000"/>
              </a:lnSpc>
              <a:buSzPct val="100000"/>
              <a:buChar char="•"/>
            </a:pPr>
            <a:r>
              <a:rPr lang="en-US" sz="1700" dirty="0">
                <a:solidFill>
                  <a:srgbClr val="F5F1E8"/>
                </a:solidFill>
              </a:rPr>
              <a:t>Required reading = instrument height − target RL</a:t>
            </a:r>
            <a:endParaRPr lang="en-US" sz="1700" dirty="0"/>
          </a:p>
          <a:p>
            <a:pPr marL="342900" indent="-342900">
              <a:lnSpc>
                <a:spcPct val="130000"/>
              </a:lnSpc>
              <a:buSzPct val="100000"/>
              <a:buChar char="•"/>
            </a:pPr>
            <a:r>
              <a:rPr lang="en-US" sz="1700" dirty="0">
                <a:solidFill>
                  <a:srgbClr val="F5F1E8"/>
                </a:solidFill>
              </a:rPr>
              <a:t>Read to the millimetre, call it, have it repeated back</a:t>
            </a:r>
            <a:endParaRPr lang="en-US" sz="1700" dirty="0"/>
          </a:p>
          <a:p>
            <a:pPr marL="342900" indent="-342900">
              <a:lnSpc>
                <a:spcPct val="130000"/>
              </a:lnSpc>
              <a:buSzPct val="100000"/>
              <a:buChar char="•"/>
            </a:pPr>
            <a:r>
              <a:rPr lang="en-US" sz="1700" dirty="0">
                <a:solidFill>
                  <a:srgbClr val="F5F1E8"/>
                </a:solidFill>
              </a:rPr>
              <a:t>Keep backsight and foresight distances roughly equal</a:t>
            </a:r>
            <a:endParaRPr lang="en-US" sz="17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7. Marking so the next trade can use it</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Marking so the next trade can use it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One fine line, not a 6 mm pencil blob</a:t>
            </a:r>
            <a:endParaRPr lang="en-US" sz="1700" dirty="0"/>
          </a:p>
          <a:p>
            <a:pPr marL="342900" indent="-342900">
              <a:lnSpc>
                <a:spcPct val="130000"/>
              </a:lnSpc>
              <a:buSzPct val="100000"/>
              <a:buChar char="•"/>
            </a:pPr>
            <a:r>
              <a:rPr lang="en-US" sz="1700" dirty="0">
                <a:solidFill>
                  <a:srgbClr val="F5F1E8"/>
                </a:solidFill>
              </a:rPr>
              <a:t>Arrow pointing to the line</a:t>
            </a:r>
            <a:endParaRPr lang="en-US" sz="1700" dirty="0"/>
          </a:p>
          <a:p>
            <a:pPr marL="342900" indent="-342900">
              <a:lnSpc>
                <a:spcPct val="130000"/>
              </a:lnSpc>
              <a:buSzPct val="100000"/>
              <a:buChar char="•"/>
            </a:pPr>
            <a:r>
              <a:rPr lang="en-US" sz="1700" dirty="0">
                <a:solidFill>
                  <a:srgbClr val="F5F1E8"/>
                </a:solidFill>
              </a:rPr>
              <a:t>Label it: FFL, TOP OF FOOTING, 1000 ABOVE FFL</a:t>
            </a:r>
            <a:endParaRPr lang="en-US" sz="1700" dirty="0"/>
          </a:p>
          <a:p>
            <a:pPr marL="342900" indent="-342900">
              <a:lnSpc>
                <a:spcPct val="130000"/>
              </a:lnSpc>
              <a:buSzPct val="100000"/>
              <a:buChar char="•"/>
            </a:pPr>
            <a:r>
              <a:rPr lang="en-US" sz="1700" dirty="0">
                <a:solidFill>
                  <a:srgbClr val="F5F1E8"/>
                </a:solidFill>
              </a:rPr>
              <a:t>Nail or marker block where the surface won't take a line</a:t>
            </a:r>
            <a:endParaRPr lang="en-US" sz="1700" dirty="0"/>
          </a:p>
          <a:p>
            <a:pPr marL="342900" indent="-342900">
              <a:lnSpc>
                <a:spcPct val="130000"/>
              </a:lnSpc>
              <a:buSzPct val="100000"/>
              <a:buChar char="•"/>
            </a:pPr>
            <a:r>
              <a:rPr lang="en-US" sz="1700" dirty="0">
                <a:solidFill>
                  <a:srgbClr val="F5F1E8"/>
                </a:solidFill>
              </a:rPr>
              <a:t>Walk the marks with the supervisor before you pack up</a:t>
            </a:r>
            <a:endParaRPr lang="en-US" sz="17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8. Verify — two positions and close the loop</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Verify — two positions and close the loop</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Re-read the datum before finishing the run</a:t>
            </a:r>
            <a:endParaRPr lang="en-US" sz="1700" dirty="0"/>
          </a:p>
          <a:p>
            <a:pPr marL="342900" indent="-342900">
              <a:lnSpc>
                <a:spcPct val="130000"/>
              </a:lnSpc>
              <a:buSzPct val="100000"/>
              <a:buChar char="•"/>
            </a:pPr>
            <a:r>
              <a:rPr lang="en-US" sz="1700" dirty="0">
                <a:solidFill>
                  <a:srgbClr val="F5F1E8"/>
                </a:solidFill>
              </a:rPr>
              <a:t>Move the instrument and re-read every mark</a:t>
            </a:r>
            <a:endParaRPr lang="en-US" sz="1700" dirty="0"/>
          </a:p>
          <a:p>
            <a:pPr marL="342900" indent="-342900">
              <a:lnSpc>
                <a:spcPct val="130000"/>
              </a:lnSpc>
              <a:buSzPct val="100000"/>
              <a:buChar char="•"/>
            </a:pPr>
            <a:r>
              <a:rPr lang="en-US" sz="1700" dirty="0">
                <a:solidFill>
                  <a:srgbClr val="F5F1E8"/>
                </a:solidFill>
              </a:rPr>
              <a:t>Marks must agree from both positions within tolerance</a:t>
            </a:r>
            <a:endParaRPr lang="en-US" sz="1700" dirty="0"/>
          </a:p>
          <a:p>
            <a:pPr marL="342900" indent="-342900">
              <a:lnSpc>
                <a:spcPct val="130000"/>
              </a:lnSpc>
              <a:buSzPct val="100000"/>
              <a:buChar char="•"/>
            </a:pPr>
            <a:r>
              <a:rPr lang="en-US" sz="1700" dirty="0">
                <a:solidFill>
                  <a:srgbClr val="F5F1E8"/>
                </a:solidFill>
              </a:rPr>
              <a:t>Close back onto the datum and state the closing error</a:t>
            </a:r>
            <a:endParaRPr lang="en-US" sz="1700" dirty="0"/>
          </a:p>
          <a:p>
            <a:pPr marL="342900" indent="-342900">
              <a:lnSpc>
                <a:spcPct val="130000"/>
              </a:lnSpc>
              <a:buSzPct val="100000"/>
              <a:buChar char="•"/>
            </a:pPr>
            <a:r>
              <a:rPr lang="en-US" sz="1700" dirty="0">
                <a:solidFill>
                  <a:srgbClr val="F5F1E8"/>
                </a:solidFill>
              </a:rPr>
              <a:t>Error outside tolerance = re-run, do not fudge it</a:t>
            </a:r>
            <a:endParaRPr lang="en-US" sz="17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9. Records — if it isn't written, it didn't happen</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Records — if it isn't written, it didn't happen</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Book every reading as it is taken</a:t>
            </a:r>
            <a:endParaRPr lang="en-US" sz="1700" dirty="0"/>
          </a:p>
          <a:p>
            <a:pPr marL="342900" indent="-342900">
              <a:lnSpc>
                <a:spcPct val="130000"/>
              </a:lnSpc>
              <a:buSzPct val="100000"/>
              <a:buChar char="•"/>
            </a:pPr>
            <a:r>
              <a:rPr lang="en-US" sz="1700" dirty="0">
                <a:solidFill>
                  <a:srgbClr val="F5F1E8"/>
                </a:solidFill>
              </a:rPr>
              <a:t>Reduce by rise and fall or height of collimation</a:t>
            </a:r>
            <a:endParaRPr lang="en-US" sz="1700" dirty="0"/>
          </a:p>
          <a:p>
            <a:pPr marL="342900" indent="-342900">
              <a:lnSpc>
                <a:spcPct val="130000"/>
              </a:lnSpc>
              <a:buSzPct val="100000"/>
              <a:buChar char="•"/>
            </a:pPr>
            <a:r>
              <a:rPr lang="en-US" sz="1700" dirty="0">
                <a:solidFill>
                  <a:srgbClr val="F5F1E8"/>
                </a:solidFill>
              </a:rPr>
              <a:t>Arithmetic check: ΣBS − ΣFS = last RL − first RL</a:t>
            </a:r>
            <a:endParaRPr lang="en-US" sz="1700" dirty="0"/>
          </a:p>
          <a:p>
            <a:pPr marL="342900" indent="-342900">
              <a:lnSpc>
                <a:spcPct val="130000"/>
              </a:lnSpc>
              <a:buSzPct val="100000"/>
              <a:buChar char="•"/>
            </a:pPr>
            <a:r>
              <a:rPr lang="en-US" sz="1700" dirty="0">
                <a:solidFill>
                  <a:srgbClr val="F5F1E8"/>
                </a:solidFill>
              </a:rPr>
              <a:t>Record instrument ID, tolerance check, date, weather, names</a:t>
            </a:r>
            <a:endParaRPr lang="en-US" sz="1700" dirty="0"/>
          </a:p>
          <a:p>
            <a:pPr marL="342900" indent="-342900">
              <a:lnSpc>
                <a:spcPct val="130000"/>
              </a:lnSpc>
              <a:buSzPct val="100000"/>
              <a:buChar char="•"/>
            </a:pPr>
            <a:r>
              <a:rPr lang="en-US" sz="1700" dirty="0">
                <a:solidFill>
                  <a:srgbClr val="F5F1E8"/>
                </a:solidFill>
              </a:rPr>
              <a:t>Lodge the sheet with the supervisor or site records</a:t>
            </a:r>
            <a:endParaRPr lang="en-US" sz="17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10. Where it goes wrong</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Where it goes wrong</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 — Set up and use levelling device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Staff leaning off plumb — reads high</a:t>
            </a:r>
            <a:endParaRPr lang="en-US" sz="1700" dirty="0"/>
          </a:p>
          <a:p>
            <a:pPr marL="342900" indent="-342900">
              <a:lnSpc>
                <a:spcPct val="130000"/>
              </a:lnSpc>
              <a:buSzPct val="100000"/>
              <a:buChar char="•"/>
            </a:pPr>
            <a:r>
              <a:rPr lang="en-US" sz="1700" dirty="0">
                <a:solidFill>
                  <a:srgbClr val="F5F1E8"/>
                </a:solidFill>
              </a:rPr>
              <a:t>Tripod leg kicked after levelling up</a:t>
            </a:r>
            <a:endParaRPr lang="en-US" sz="1700" dirty="0"/>
          </a:p>
          <a:p>
            <a:pPr marL="342900" indent="-342900">
              <a:lnSpc>
                <a:spcPct val="130000"/>
              </a:lnSpc>
              <a:buSzPct val="100000"/>
              <a:buChar char="•"/>
            </a:pPr>
            <a:r>
              <a:rPr lang="en-US" sz="1700" dirty="0">
                <a:solidFill>
                  <a:srgbClr val="F5F1E8"/>
                </a:solidFill>
              </a:rPr>
              <a:t>Parallax not removed at the eyepiece</a:t>
            </a:r>
            <a:endParaRPr lang="en-US" sz="1700" dirty="0"/>
          </a:p>
          <a:p>
            <a:pPr marL="342900" indent="-342900">
              <a:lnSpc>
                <a:spcPct val="130000"/>
              </a:lnSpc>
              <a:buSzPct val="100000"/>
              <a:buChar char="•"/>
            </a:pPr>
            <a:r>
              <a:rPr lang="en-US" sz="1700" dirty="0">
                <a:solidFill>
                  <a:srgbClr val="F5F1E8"/>
                </a:solidFill>
              </a:rPr>
              <a:t>Metres and millimetres mixed in one calculation</a:t>
            </a:r>
            <a:endParaRPr lang="en-US" sz="1700" dirty="0"/>
          </a:p>
          <a:p>
            <a:pPr marL="342900" indent="-342900">
              <a:lnSpc>
                <a:spcPct val="130000"/>
              </a:lnSpc>
              <a:buSzPct val="100000"/>
              <a:buChar char="•"/>
            </a:pPr>
            <a:r>
              <a:rPr lang="en-US" sz="1700" dirty="0">
                <a:solidFill>
                  <a:srgbClr val="F5F1E8"/>
                </a:solidFill>
              </a:rPr>
              <a:t>Instrument never checked against the manual</a:t>
            </a:r>
            <a:endParaRPr lang="en-US" sz="1700" dirty="0"/>
          </a:p>
          <a:p>
            <a:pPr marL="342900" indent="-342900">
              <a:lnSpc>
                <a:spcPct val="130000"/>
              </a:lnSpc>
              <a:buSzPct val="100000"/>
              <a:buChar char="•"/>
            </a:pPr>
            <a:r>
              <a:rPr lang="en-US" sz="1700" dirty="0">
                <a:solidFill>
                  <a:srgbClr val="F5F1E8"/>
                </a:solidFill>
              </a:rPr>
              <a:t>Numbers on a scrap of plasterboard instead of the sheet</a:t>
            </a:r>
            <a:endParaRPr lang="en-US" sz="17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2.1</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2.1</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Required heights or levels are identified from work instructions.</a:t>
            </a:r>
            <a:endParaRPr lang="en-US" sz="22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2.2</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2.2</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Levelling device is set up, and levelling device tolerance is checked according to manufacturer specifications.</a:t>
            </a: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a:t>
            </a:r>
            <a:endParaRPr lang="en-US" sz="900" dirty="0"/>
          </a:p>
        </p:txBody>
      </p:sp>
      <p:sp>
        <p:nvSpPr>
          <p:cNvPr id="4" name="Text 2"/>
          <p:cNvSpPr/>
          <p:nvPr/>
        </p:nvSpPr>
        <p:spPr>
          <a:xfrm>
            <a:off x="822960" y="2103120"/>
            <a:ext cx="10362895" cy="548640"/>
          </a:xfrm>
          <a:prstGeom prst="rect">
            <a:avLst/>
          </a:prstGeom>
          <a:noFill/>
          <a:ln/>
        </p:spPr>
        <p:txBody>
          <a:bodyPr wrap="square" rtlCol="0" anchor="ctr"/>
          <a:lstStyle/>
          <a:p>
            <a:pPr indent="0" marL="0">
              <a:buNone/>
            </a:pPr>
            <a:r>
              <a:rPr lang="en-US" sz="1800" b="1" dirty="0">
                <a:solidFill>
                  <a:srgbClr val="E8A33D"/>
                </a:solidFill>
              </a:rPr>
              <a:t>Element 1</a:t>
            </a:r>
            <a:endParaRPr lang="en-US" sz="1800" dirty="0"/>
          </a:p>
        </p:txBody>
      </p:sp>
      <p:sp>
        <p:nvSpPr>
          <p:cNvPr id="5" name="Text 3"/>
          <p:cNvSpPr/>
          <p:nvPr/>
        </p:nvSpPr>
        <p:spPr>
          <a:xfrm>
            <a:off x="822960" y="2697480"/>
            <a:ext cx="10362895" cy="1280160"/>
          </a:xfrm>
          <a:prstGeom prst="rect">
            <a:avLst/>
          </a:prstGeom>
          <a:noFill/>
          <a:ln/>
        </p:spPr>
        <p:txBody>
          <a:bodyPr wrap="square" rtlCol="0" anchor="ctr"/>
          <a:lstStyle/>
          <a:p>
            <a:pPr indent="0" marL="0">
              <a:buNone/>
            </a:pPr>
            <a:r>
              <a:rPr lang="en-US" sz="3000" dirty="0">
                <a:solidFill>
                  <a:srgbClr val="F5F1E8"/>
                </a:solidFill>
              </a:rPr>
              <a:t>Plan and prepare</a:t>
            </a:r>
            <a:endParaRPr lang="en-US" sz="3000" dirty="0"/>
          </a:p>
        </p:txBody>
      </p:sp>
      <p:sp>
        <p:nvSpPr>
          <p:cNvPr id="6" name="Text 4"/>
          <p:cNvSpPr/>
          <p:nvPr/>
        </p:nvSpPr>
        <p:spPr>
          <a:xfrm>
            <a:off x="822960" y="4023360"/>
            <a:ext cx="10362895" cy="365760"/>
          </a:xfrm>
          <a:prstGeom prst="rect">
            <a:avLst/>
          </a:prstGeom>
          <a:noFill/>
          <a:ln/>
        </p:spPr>
        <p:txBody>
          <a:bodyPr wrap="square" rtlCol="0" anchor="ctr"/>
          <a:lstStyle/>
          <a:p>
            <a:pPr indent="0" marL="0">
              <a:buNone/>
            </a:pPr>
            <a:r>
              <a:rPr lang="en-US" sz="1200" dirty="0">
                <a:solidFill>
                  <a:srgbClr val="A39B8B"/>
                </a:solidFill>
              </a:rPr>
              <a:t>5 performance criteria</a:t>
            </a:r>
            <a:endParaRPr lang="en-US" sz="1200" dirty="0"/>
          </a:p>
        </p:txBody>
      </p:sp>
      <p:sp>
        <p:nvSpPr>
          <p:cNvPr id="7" name="Text 5"/>
          <p:cNvSpPr/>
          <p:nvPr/>
        </p:nvSpPr>
        <p:spPr>
          <a:xfrm>
            <a:off x="822960" y="4434840"/>
            <a:ext cx="10362895" cy="822960"/>
          </a:xfrm>
          <a:prstGeom prst="rect">
            <a:avLst/>
          </a:prstGeom>
          <a:noFill/>
          <a:ln/>
        </p:spPr>
        <p:txBody>
          <a:bodyPr wrap="square" rtlCol="0" anchor="t">
            <a:normAutofit/>
          </a:bodyPr>
          <a:lstStyle/>
          <a:p>
            <a:pPr indent="0" marL="0">
              <a:buNone/>
            </a:pPr>
            <a:r>
              <a:rPr lang="en-US" sz="1400" dirty="0">
                <a:solidFill>
                  <a:srgbClr val="A39B8B"/>
                </a:solidFill>
              </a:rPr>
              <a:t>Element 1 is done properly when the crew is standing at the datum with a confirmed level schedule in the field book, a signed SWMS that covers the hazards actually present, hazards reported in writing, every piece of levelling gear checked and serviceable with any fault tagged out, and roles and hand signals agreed and demonstrated — so nothing but the levelling itself is left to work out.</a:t>
            </a:r>
            <a:endParaRPr lang="en-US" sz="1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2.3</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2.3</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Levels are shot and heights are transferred to required location and marked according to job requirements.</a:t>
            </a:r>
            <a:endParaRPr lang="en-US" sz="22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4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2.4</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2.4</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Results of levelling activities are documented according to organisational requirements.</a:t>
            </a:r>
            <a:endParaRPr lang="en-US" sz="22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activities (1/3)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(1/3)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Two peg test on an automatic level (60 min): Working in pairs, drive two pegs 30 m apart on a level area of the training compound. Set the tripod and automatic level midway between them, level up, and read the staff on peg A and peg B. Record both readings and calculate the true difference in height. Move the instrument to within about 2 m of peg A and repeat both readings. Calculate the second difference and compare the two results. Look up the permitted tolerance in the manufacturer's manual for the instrument you are using, state on your sheet whether the instrument passes or fails, and hand the completed sheet to your trainer. If it fails, repeat the test once, then tag the instrument and report it to your supervisor using the workshop fault report.</a:t>
            </a:r>
            <a:endParaRPr lang="en-US" sz="13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activities (2/3)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(2/3)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Transfer heights with three devices (180 min): You will be given a set-out sheet showing a datum peg and three required heights: a footing top, a finished floor level, and a 1 m offset line on a wall frame. Transfer and mark all three heights three times over — once with an automatic/optical level and staff, once with a spirit level and straight edge, and once with either a water level or a rotating laser and detector. Use agreed hand signals with your partner and swap roles so each of you both reads the instrument and holds the staff. Mark every height with a fine line, an arrow and a written label. Then set the instrument up in a second position and re-check all three marks. Record every reading, calculation and the closing error on the booking sheet.</a:t>
            </a:r>
            <a:endParaRPr lang="en-US" sz="1300" dirty="0"/>
          </a:p>
          <a:p>
            <a:pPr marL="342900" indent="-342900">
              <a:lnSpc>
                <a:spcPct val="118000"/>
              </a:lnSpc>
              <a:buSzPct val="100000"/>
              <a:buChar char="•"/>
            </a:pPr>
            <a:r>
              <a:rPr lang="en-US" sz="1300" dirty="0">
                <a:solidFill>
                  <a:srgbClr val="F5F1E8"/>
                </a:solidFill>
              </a:rPr>
              <a:t>Practical — Book and reduce a levelling run (75 min): Run a series of levels from a given TBM around five points and back to the TBM. Book the readings in the field book using either the rise and fall or height of collimation method as directed. Reduce the levels, complete the arithmetic check, state the closing error in millimetres, and say whether the run is acceptable against the tolerance in the job specification. Record the instrument identification, date, weather, your name and your partner's name. Submit the field book pages.</a:t>
            </a:r>
            <a:endParaRPr lang="en-US" sz="13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4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2 — activities (3/3)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(3/3)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2</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Written — Reading the job and doing the sums (45 min): You are given an extract of a slab and footing plan with a datum peg marked RL 24.500, a finished floor level shown as RL 24.900, and a footing invert 600 below FFL. Answer a short set of workplace questions: what staff reading on the datum tells you the instrument height, what reading you need on the footing invert, and what you would do if the point you need to mark is 40 m away and behind a shed. Show all calculations in millimetres.</a:t>
            </a:r>
            <a:endParaRPr lang="en-US" sz="1300" dirty="0"/>
          </a:p>
          <a:p>
            <a:pPr marL="342900" indent="-342900">
              <a:lnSpc>
                <a:spcPct val="118000"/>
              </a:lnSpc>
              <a:buSzPct val="100000"/>
              <a:buChar char="•"/>
            </a:pPr>
            <a:r>
              <a:rPr lang="en-US" sz="1300" dirty="0">
                <a:solidFill>
                  <a:srgbClr val="F5F1E8"/>
                </a:solidFill>
              </a:rPr>
              <a:t>Quiz — Devices, limits and checks (30 min): Twenty short questions on which device suits which job on site, working range and accuracy limits, how each device is proven before use, what a failed check means for the day's work, and what has to appear on a levelling record before it is handed over.</a:t>
            </a:r>
            <a:endParaRPr lang="en-US" sz="1300" dirty="0"/>
          </a:p>
          <a:p>
            <a:pPr marL="342900" indent="-342900">
              <a:lnSpc>
                <a:spcPct val="118000"/>
              </a:lnSpc>
              <a:buSzPct val="100000"/>
              <a:buChar char="•"/>
            </a:pPr>
            <a:r>
              <a:rPr lang="en-US" sz="1300" dirty="0">
                <a:solidFill>
                  <a:srgbClr val="F5F1E8"/>
                </a:solidFill>
              </a:rPr>
              <a:t>Verbal — Handover of levels to the next trade (15 min): Explain to your trainer, standing at your marks, what the marks mean, what datum they came from, which instrument you used, when it was last checked, what your closing error was, and where the record is filed. Answer questions on what you would do if the concreter told you the marks looked 10 mm out.</a:t>
            </a:r>
            <a:endParaRPr lang="en-US" sz="13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a:t>
            </a:r>
            <a:endParaRPr lang="en-US" sz="900" dirty="0"/>
          </a:p>
        </p:txBody>
      </p:sp>
      <p:sp>
        <p:nvSpPr>
          <p:cNvPr id="4" name="Text 2"/>
          <p:cNvSpPr/>
          <p:nvPr/>
        </p:nvSpPr>
        <p:spPr>
          <a:xfrm>
            <a:off x="822960" y="2103120"/>
            <a:ext cx="10362895" cy="548640"/>
          </a:xfrm>
          <a:prstGeom prst="rect">
            <a:avLst/>
          </a:prstGeom>
          <a:noFill/>
          <a:ln/>
        </p:spPr>
        <p:txBody>
          <a:bodyPr wrap="square" rtlCol="0" anchor="ctr"/>
          <a:lstStyle/>
          <a:p>
            <a:pPr indent="0" marL="0">
              <a:buNone/>
            </a:pPr>
            <a:r>
              <a:rPr lang="en-US" sz="1800" b="1" dirty="0">
                <a:solidFill>
                  <a:srgbClr val="E8A33D"/>
                </a:solidFill>
              </a:rPr>
              <a:t>Element 3</a:t>
            </a:r>
            <a:endParaRPr lang="en-US" sz="1800" dirty="0"/>
          </a:p>
        </p:txBody>
      </p:sp>
      <p:sp>
        <p:nvSpPr>
          <p:cNvPr id="5" name="Text 3"/>
          <p:cNvSpPr/>
          <p:nvPr/>
        </p:nvSpPr>
        <p:spPr>
          <a:xfrm>
            <a:off x="822960" y="2697480"/>
            <a:ext cx="10362895" cy="1280160"/>
          </a:xfrm>
          <a:prstGeom prst="rect">
            <a:avLst/>
          </a:prstGeom>
          <a:noFill/>
          <a:ln/>
        </p:spPr>
        <p:txBody>
          <a:bodyPr wrap="square" rtlCol="0" anchor="ctr"/>
          <a:lstStyle/>
          <a:p>
            <a:pPr indent="0" marL="0">
              <a:buNone/>
            </a:pPr>
            <a:r>
              <a:rPr lang="en-US" sz="3000" dirty="0">
                <a:solidFill>
                  <a:srgbClr val="F5F1E8"/>
                </a:solidFill>
              </a:rPr>
              <a:t>Clean up</a:t>
            </a:r>
            <a:endParaRPr lang="en-US" sz="3000" dirty="0"/>
          </a:p>
        </p:txBody>
      </p:sp>
      <p:sp>
        <p:nvSpPr>
          <p:cNvPr id="6" name="Text 4"/>
          <p:cNvSpPr/>
          <p:nvPr/>
        </p:nvSpPr>
        <p:spPr>
          <a:xfrm>
            <a:off x="822960" y="4023360"/>
            <a:ext cx="10362895" cy="365760"/>
          </a:xfrm>
          <a:prstGeom prst="rect">
            <a:avLst/>
          </a:prstGeom>
          <a:noFill/>
          <a:ln/>
        </p:spPr>
        <p:txBody>
          <a:bodyPr wrap="square" rtlCol="0" anchor="ctr"/>
          <a:lstStyle/>
          <a:p>
            <a:pPr indent="0" marL="0">
              <a:buNone/>
            </a:pPr>
            <a:r>
              <a:rPr lang="en-US" sz="1200" dirty="0">
                <a:solidFill>
                  <a:srgbClr val="A39B8B"/>
                </a:solidFill>
              </a:rPr>
              <a:t>2 performance criteria</a:t>
            </a:r>
            <a:endParaRPr lang="en-US" sz="1200" dirty="0"/>
          </a:p>
        </p:txBody>
      </p:sp>
      <p:sp>
        <p:nvSpPr>
          <p:cNvPr id="7" name="Text 5"/>
          <p:cNvSpPr/>
          <p:nvPr/>
        </p:nvSpPr>
        <p:spPr>
          <a:xfrm>
            <a:off x="822960" y="4434840"/>
            <a:ext cx="10362895" cy="822960"/>
          </a:xfrm>
          <a:prstGeom prst="rect">
            <a:avLst/>
          </a:prstGeom>
          <a:noFill/>
          <a:ln/>
        </p:spPr>
        <p:txBody>
          <a:bodyPr wrap="square" rtlCol="0" anchor="t">
            <a:normAutofit/>
          </a:bodyPr>
          <a:lstStyle/>
          <a:p>
            <a:pPr indent="0" marL="0">
              <a:buNone/>
            </a:pPr>
            <a:r>
              <a:rPr lang="en-US" sz="1400" dirty="0">
                <a:solidFill>
                  <a:srgbClr val="A39B8B"/>
                </a:solidFill>
              </a:rPr>
              <a:t>When this element is done properly you are looking at a work area with only the pegs and marks that are meant to still be there, each capped or flagged, no holes, no loose line, no offcuts, no bins with the wrong material in them, and the levelling gear back in store clean, dry, checked, cased the way the manual says, with the results recorded and anything faulty tagged out and reported.</a:t>
            </a:r>
            <a:endParaRPr lang="en-US" sz="14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what you need (1/3)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(1/3)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Automatic or optical level with its manufacturer's manual and padded carry case</a:t>
            </a:r>
            <a:endParaRPr lang="en-US" sz="1700" dirty="0"/>
          </a:p>
          <a:p>
            <a:pPr marL="342900" indent="-342900">
              <a:lnSpc>
                <a:spcPct val="118000"/>
              </a:lnSpc>
              <a:buSzPct val="100000"/>
              <a:buChar char="•"/>
            </a:pPr>
            <a:r>
              <a:rPr lang="en-US" sz="1700" dirty="0">
                <a:solidFill>
                  <a:srgbClr val="F5F1E8"/>
                </a:solidFill>
              </a:rPr>
              <a:t>Aluminium tripod with adjustable legs, wing nuts and rubber or spiked shoes</a:t>
            </a:r>
            <a:endParaRPr lang="en-US" sz="1700" dirty="0"/>
          </a:p>
          <a:p>
            <a:pPr marL="342900" indent="-342900">
              <a:lnSpc>
                <a:spcPct val="118000"/>
              </a:lnSpc>
              <a:buSzPct val="100000"/>
              <a:buChar char="•"/>
            </a:pPr>
            <a:r>
              <a:rPr lang="en-US" sz="1700" dirty="0">
                <a:solidFill>
                  <a:srgbClr val="F5F1E8"/>
                </a:solidFill>
              </a:rPr>
              <a:t>5 m telescopic levelling staff with a staff bubble</a:t>
            </a:r>
            <a:endParaRPr lang="en-US" sz="1700" dirty="0"/>
          </a:p>
          <a:p>
            <a:pPr marL="342900" indent="-342900">
              <a:lnSpc>
                <a:spcPct val="118000"/>
              </a:lnSpc>
              <a:buSzPct val="100000"/>
              <a:buChar char="•"/>
            </a:pPr>
            <a:r>
              <a:rPr lang="en-US" sz="1700" dirty="0">
                <a:solidFill>
                  <a:srgbClr val="F5F1E8"/>
                </a:solidFill>
              </a:rPr>
              <a:t>Rotating laser level with detector, staff clamp and remote</a:t>
            </a:r>
            <a:endParaRPr lang="en-US" sz="1700" dirty="0"/>
          </a:p>
          <a:p>
            <a:pPr marL="342900" indent="-342900">
              <a:lnSpc>
                <a:spcPct val="118000"/>
              </a:lnSpc>
              <a:buSzPct val="100000"/>
              <a:buChar char="•"/>
            </a:pPr>
            <a:r>
              <a:rPr lang="en-US" sz="1700" dirty="0">
                <a:solidFill>
                  <a:srgbClr val="F5F1E8"/>
                </a:solidFill>
              </a:rPr>
              <a:t>1200 mm box spirit level and 1.8 m aluminium straight edge</a:t>
            </a:r>
            <a:endParaRPr lang="en-US" sz="1700" dirty="0"/>
          </a:p>
          <a:p>
            <a:pPr marL="342900" indent="-342900">
              <a:lnSpc>
                <a:spcPct val="118000"/>
              </a:lnSpc>
              <a:buSzPct val="100000"/>
              <a:buChar char="•"/>
            </a:pPr>
            <a:r>
              <a:rPr lang="en-US" sz="1700" dirty="0">
                <a:solidFill>
                  <a:srgbClr val="F5F1E8"/>
                </a:solidFill>
              </a:rPr>
              <a:t>Water level hose and fittings, and a bucket for draining</a:t>
            </a:r>
            <a:endParaRPr lang="en-US" sz="1700" dirty="0"/>
          </a:p>
          <a:p>
            <a:pPr marL="342900" indent="-342900">
              <a:lnSpc>
                <a:spcPct val="118000"/>
              </a:lnSpc>
              <a:buSzPct val="100000"/>
              <a:buChar char="•"/>
            </a:pPr>
            <a:r>
              <a:rPr lang="en-US" sz="1700" dirty="0">
                <a:solidFill>
                  <a:srgbClr val="F5F1E8"/>
                </a:solidFill>
              </a:rPr>
              <a:t>Claw hammer and star picket puller</a:t>
            </a:r>
            <a:endParaRPr lang="en-US" sz="17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4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what you need (2/3)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(2/3)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Hi-vis peg caps, marking paint and witness pegs</a:t>
            </a:r>
            <a:endParaRPr lang="en-US" sz="1700" dirty="0"/>
          </a:p>
          <a:p>
            <a:pPr marL="342900" indent="-342900">
              <a:lnSpc>
                <a:spcPct val="118000"/>
              </a:lnSpc>
              <a:buSzPct val="100000"/>
              <a:buChar char="•"/>
            </a:pPr>
            <a:r>
              <a:rPr lang="en-US" sz="1700" dirty="0">
                <a:solidFill>
                  <a:srgbClr val="F5F1E8"/>
                </a:solidFill>
              </a:rPr>
              <a:t>Line winder and spare stringline</a:t>
            </a:r>
            <a:endParaRPr lang="en-US" sz="1700" dirty="0"/>
          </a:p>
          <a:p>
            <a:pPr marL="342900" indent="-342900">
              <a:lnSpc>
                <a:spcPct val="118000"/>
              </a:lnSpc>
              <a:buSzPct val="100000"/>
              <a:buChar char="•"/>
            </a:pPr>
            <a:r>
              <a:rPr lang="en-US" sz="1700" dirty="0">
                <a:solidFill>
                  <a:srgbClr val="F5F1E8"/>
                </a:solidFill>
              </a:rPr>
              <a:t>Lens brush or air blower, and a clean microfibre lens cloth</a:t>
            </a:r>
            <a:endParaRPr lang="en-US" sz="1700" dirty="0"/>
          </a:p>
          <a:p>
            <a:pPr marL="342900" indent="-342900">
              <a:lnSpc>
                <a:spcPct val="118000"/>
              </a:lnSpc>
              <a:buSzPct val="100000"/>
              <a:buChar char="•"/>
            </a:pPr>
            <a:r>
              <a:rPr lang="en-US" sz="1700" dirty="0">
                <a:solidFill>
                  <a:srgbClr val="F5F1E8"/>
                </a:solidFill>
              </a:rPr>
              <a:t>Clean lint-free rags, a spray bottle of clean water and a soft brush</a:t>
            </a:r>
            <a:endParaRPr lang="en-US" sz="1700" dirty="0"/>
          </a:p>
          <a:p>
            <a:pPr marL="342900" indent="-342900">
              <a:lnSpc>
                <a:spcPct val="118000"/>
              </a:lnSpc>
              <a:buSzPct val="100000"/>
              <a:buChar char="•"/>
            </a:pPr>
            <a:r>
              <a:rPr lang="en-US" sz="1700" dirty="0">
                <a:solidFill>
                  <a:srgbClr val="F5F1E8"/>
                </a:solidFill>
              </a:rPr>
              <a:t>Broom, shovel, wheelbarrow and rubbish bucket</a:t>
            </a:r>
            <a:endParaRPr lang="en-US" sz="1700" dirty="0"/>
          </a:p>
          <a:p>
            <a:pPr marL="342900" indent="-342900">
              <a:lnSpc>
                <a:spcPct val="118000"/>
              </a:lnSpc>
              <a:buSzPct val="100000"/>
              <a:buChar char="•"/>
            </a:pPr>
            <a:r>
              <a:rPr lang="en-US" sz="1700" dirty="0">
                <a:solidFill>
                  <a:srgbClr val="F5F1E8"/>
                </a:solidFill>
              </a:rPr>
              <a:t>Site waste management plan and bin signage for timber, metal, plastic, concrete and general waste</a:t>
            </a:r>
            <a:endParaRPr lang="en-US" sz="1700" dirty="0"/>
          </a:p>
          <a:p>
            <a:pPr marL="342900" indent="-342900">
              <a:lnSpc>
                <a:spcPct val="118000"/>
              </a:lnSpc>
              <a:buSzPct val="100000"/>
              <a:buChar char="•"/>
            </a:pPr>
            <a:r>
              <a:rPr lang="en-US" sz="1700" dirty="0">
                <a:solidFill>
                  <a:srgbClr val="F5F1E8"/>
                </a:solidFill>
              </a:rPr>
              <a:t>Controlled waste container for used batteries and empty aerosols</a:t>
            </a:r>
            <a:endParaRPr lang="en-US" sz="1700" dirty="0"/>
          </a:p>
          <a:p>
            <a:pPr marL="342900" indent="-342900">
              <a:lnSpc>
                <a:spcPct val="118000"/>
              </a:lnSpc>
              <a:buSzPct val="100000"/>
              <a:buChar char="•"/>
            </a:pPr>
            <a:r>
              <a:rPr lang="en-US" sz="1700" dirty="0">
                <a:solidFill>
                  <a:srgbClr val="F5F1E8"/>
                </a:solidFill>
              </a:rPr>
              <a:t>SDS for the marking paint in use</a:t>
            </a:r>
            <a:endParaRPr lang="en-US" sz="17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what you need (3/3)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(3/3)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Out-of-service tags and the organisation's fault report form</a:t>
            </a:r>
            <a:endParaRPr lang="en-US" sz="1700" dirty="0"/>
          </a:p>
          <a:p>
            <a:pPr marL="342900" indent="-342900">
              <a:lnSpc>
                <a:spcPct val="118000"/>
              </a:lnSpc>
              <a:buSzPct val="100000"/>
              <a:buChar char="•"/>
            </a:pPr>
            <a:r>
              <a:rPr lang="en-US" sz="1700" dirty="0">
                <a:solidFill>
                  <a:srgbClr val="F5F1E8"/>
                </a:solidFill>
              </a:rPr>
              <a:t>Equipment and calibration register, and the job level book or field sheet</a:t>
            </a:r>
            <a:endParaRPr lang="en-US" sz="1700" dirty="0"/>
          </a:p>
          <a:p>
            <a:pPr marL="342900" indent="-342900">
              <a:lnSpc>
                <a:spcPct val="118000"/>
              </a:lnSpc>
              <a:buSzPct val="100000"/>
              <a:buChar char="•"/>
            </a:pPr>
            <a:r>
              <a:rPr lang="en-US" sz="1700" dirty="0">
                <a:solidFill>
                  <a:srgbClr val="F5F1E8"/>
                </a:solidFill>
              </a:rPr>
              <a:t>Hard hat, hi-vis clothing, steel-capped boots, safety glasses, cut-resistant gloves</a:t>
            </a:r>
            <a:endParaRPr lang="en-US" sz="1700" dirty="0"/>
          </a:p>
          <a:p>
            <a:pPr marL="342900" indent="-342900">
              <a:lnSpc>
                <a:spcPct val="118000"/>
              </a:lnSpc>
              <a:buSzPct val="100000"/>
              <a:buChar char="•"/>
            </a:pPr>
            <a:r>
              <a:rPr lang="en-US" sz="1700" dirty="0">
                <a:solidFill>
                  <a:srgbClr val="F5F1E8"/>
                </a:solidFill>
              </a:rPr>
              <a:t>P2 disposable respirator for dry sweeping of dust and dried slurry</a:t>
            </a:r>
            <a:endParaRPr lang="en-US" sz="1700" dirty="0"/>
          </a:p>
          <a:p>
            <a:pPr marL="342900" indent="-342900">
              <a:lnSpc>
                <a:spcPct val="118000"/>
              </a:lnSpc>
              <a:buSzPct val="100000"/>
              <a:buChar char="•"/>
            </a:pPr>
            <a:r>
              <a:rPr lang="en-US" sz="1700" dirty="0">
                <a:solidFill>
                  <a:srgbClr val="F5F1E8"/>
                </a:solidFill>
              </a:rPr>
              <a:t>Sunscreen and drinking water for outdoor work</a:t>
            </a:r>
            <a:endParaRPr lang="en-US" sz="17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1. Element 3 - Clean up: what it covers</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Element 3 - Clean up: what it covers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Clear the area you worked in, sort what you generated</a:t>
            </a:r>
            <a:endParaRPr lang="en-US" sz="1700" dirty="0"/>
          </a:p>
          <a:p>
            <a:pPr marL="342900" indent="-342900">
              <a:lnSpc>
                <a:spcPct val="130000"/>
              </a:lnSpc>
              <a:buSzPct val="100000"/>
              <a:buChar char="•"/>
            </a:pPr>
            <a:r>
              <a:rPr lang="en-US" sz="1700" dirty="0">
                <a:solidFill>
                  <a:srgbClr val="F5F1E8"/>
                </a:solidFill>
              </a:rPr>
              <a:t>Dispose or recycle to statutory and authority requirements</a:t>
            </a:r>
            <a:endParaRPr lang="en-US" sz="1700" dirty="0"/>
          </a:p>
          <a:p>
            <a:pPr marL="342900" indent="-342900">
              <a:lnSpc>
                <a:spcPct val="130000"/>
              </a:lnSpc>
              <a:buSzPct val="100000"/>
              <a:buChar char="•"/>
            </a:pPr>
            <a:r>
              <a:rPr lang="en-US" sz="1700" dirty="0">
                <a:solidFill>
                  <a:srgbClr val="F5F1E8"/>
                </a:solidFill>
              </a:rPr>
              <a:t>Clean, check, maintain and store every tool used</a:t>
            </a:r>
            <a:endParaRPr lang="en-US" sz="1700" dirty="0"/>
          </a:p>
          <a:p>
            <a:pPr marL="342900" indent="-342900">
              <a:lnSpc>
                <a:spcPct val="130000"/>
              </a:lnSpc>
              <a:buSzPct val="100000"/>
              <a:buChar char="•"/>
            </a:pPr>
            <a:r>
              <a:rPr lang="en-US" sz="1700" dirty="0">
                <a:solidFill>
                  <a:srgbClr val="F5F1E8"/>
                </a:solidFill>
              </a:rPr>
              <a:t>Manufacturer specification decides how gear is stored</a:t>
            </a:r>
            <a:endParaRPr lang="en-US" sz="1700" dirty="0"/>
          </a:p>
          <a:p>
            <a:pPr marL="342900" indent="-342900">
              <a:lnSpc>
                <a:spcPct val="130000"/>
              </a:lnSpc>
              <a:buSzPct val="100000"/>
              <a:buChar char="•"/>
            </a:pPr>
            <a:r>
              <a:rPr lang="en-US" sz="1700" dirty="0">
                <a:solidFill>
                  <a:srgbClr val="F5F1E8"/>
                </a:solidFill>
              </a:rPr>
              <a:t>Last step in the SWMS, not an optional extra</a:t>
            </a:r>
            <a:endParaRPr lang="en-US" sz="17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what you need (1/3)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(1/3)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Set-out plan, footing detail and RL or levels schedule for the job (current revision)</a:t>
            </a:r>
            <a:endParaRPr lang="en-US" sz="1700" dirty="0"/>
          </a:p>
          <a:p>
            <a:pPr marL="342900" indent="-342900">
              <a:lnSpc>
                <a:spcPct val="118000"/>
              </a:lnSpc>
              <a:buSzPct val="100000"/>
              <a:buChar char="•"/>
            </a:pPr>
            <a:r>
              <a:rPr lang="en-US" sz="1700" dirty="0">
                <a:solidFill>
                  <a:srgbClr val="F5F1E8"/>
                </a:solidFill>
              </a:rPr>
              <a:t>SWMS or JSA for basic levelling procedures, plus the site safety plan</a:t>
            </a:r>
            <a:endParaRPr lang="en-US" sz="1700" dirty="0"/>
          </a:p>
          <a:p>
            <a:pPr marL="342900" indent="-342900">
              <a:lnSpc>
                <a:spcPct val="118000"/>
              </a:lnSpc>
              <a:buSzPct val="100000"/>
              <a:buChar char="•"/>
            </a:pPr>
            <a:r>
              <a:rPr lang="en-US" sz="1700" dirty="0">
                <a:solidFill>
                  <a:srgbClr val="F5F1E8"/>
                </a:solidFill>
              </a:rPr>
              <a:t>Site hazard report form and pre-start/toolbox record</a:t>
            </a:r>
            <a:endParaRPr lang="en-US" sz="1700" dirty="0"/>
          </a:p>
          <a:p>
            <a:pPr marL="342900" indent="-342900">
              <a:lnSpc>
                <a:spcPct val="118000"/>
              </a:lnSpc>
              <a:buSzPct val="100000"/>
              <a:buChar char="•"/>
            </a:pPr>
            <a:r>
              <a:rPr lang="en-US" sz="1700" dirty="0">
                <a:solidFill>
                  <a:srgbClr val="F5F1E8"/>
                </a:solidFill>
              </a:rPr>
              <a:t>Field book or booking sheet and a pen (not a pencil for records)</a:t>
            </a:r>
            <a:endParaRPr lang="en-US" sz="1700" dirty="0"/>
          </a:p>
          <a:p>
            <a:pPr marL="342900" indent="-342900">
              <a:lnSpc>
                <a:spcPct val="118000"/>
              </a:lnSpc>
              <a:buSzPct val="100000"/>
              <a:buChar char="•"/>
            </a:pPr>
            <a:r>
              <a:rPr lang="en-US" sz="1700" dirty="0">
                <a:solidFill>
                  <a:srgbClr val="F5F1E8"/>
                </a:solidFill>
              </a:rPr>
              <a:t>Automatic (dumpy) level in its case, with tripod</a:t>
            </a:r>
            <a:endParaRPr lang="en-US" sz="1700" dirty="0"/>
          </a:p>
          <a:p>
            <a:pPr marL="342900" indent="-342900">
              <a:lnSpc>
                <a:spcPct val="118000"/>
              </a:lnSpc>
              <a:buSzPct val="100000"/>
              <a:buChar char="•"/>
            </a:pPr>
            <a:r>
              <a:rPr lang="en-US" sz="1700" dirty="0">
                <a:solidFill>
                  <a:srgbClr val="F5F1E8"/>
                </a:solidFill>
              </a:rPr>
              <a:t>Telescopic 5 m E-face levelling staff with staff bubble</a:t>
            </a:r>
            <a:endParaRPr lang="en-US" sz="1700" dirty="0"/>
          </a:p>
          <a:p>
            <a:pPr marL="342900" indent="-342900">
              <a:lnSpc>
                <a:spcPct val="118000"/>
              </a:lnSpc>
              <a:buSzPct val="100000"/>
              <a:buChar char="•"/>
            </a:pPr>
            <a:r>
              <a:rPr lang="en-US" sz="1700" dirty="0">
                <a:solidFill>
                  <a:srgbClr val="F5F1E8"/>
                </a:solidFill>
              </a:rPr>
              <a:t>1200 mm aluminium spirit level and 3 m straight edge</a:t>
            </a:r>
            <a:endParaRPr lang="en-US" sz="1700" dirty="0"/>
          </a:p>
          <a:p>
            <a:pPr marL="342900" indent="-342900">
              <a:lnSpc>
                <a:spcPct val="118000"/>
              </a:lnSpc>
              <a:buSzPct val="100000"/>
              <a:buChar char="•"/>
            </a:pPr>
            <a:r>
              <a:rPr lang="en-US" sz="1700" dirty="0">
                <a:solidFill>
                  <a:srgbClr val="F5F1E8"/>
                </a:solidFill>
              </a:rPr>
              <a:t>Clear water level hose (minimum 15 m), filled and free of air</a:t>
            </a:r>
            <a:endParaRPr lang="en-US" sz="17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5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2. Before you pull anything out</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Before you pull anything out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Ask the supervisor what stays - datum, profiles, live marks</a:t>
            </a:r>
            <a:endParaRPr lang="en-US" sz="1700" dirty="0"/>
          </a:p>
          <a:p>
            <a:pPr marL="342900" indent="-342900">
              <a:lnSpc>
                <a:spcPct val="130000"/>
              </a:lnSpc>
              <a:buSzPct val="100000"/>
              <a:buChar char="•"/>
            </a:pPr>
            <a:r>
              <a:rPr lang="en-US" sz="1700" dirty="0">
                <a:solidFill>
                  <a:srgbClr val="F5F1E8"/>
                </a:solidFill>
              </a:rPr>
              <a:t>Record datum location and RL in the level book</a:t>
            </a:r>
            <a:endParaRPr lang="en-US" sz="1700" dirty="0"/>
          </a:p>
          <a:p>
            <a:pPr marL="342900" indent="-342900">
              <a:lnSpc>
                <a:spcPct val="130000"/>
              </a:lnSpc>
              <a:buSzPct val="100000"/>
              <a:buChar char="•"/>
            </a:pPr>
            <a:r>
              <a:rPr lang="en-US" sz="1700" dirty="0">
                <a:solidFill>
                  <a:srgbClr val="F5F1E8"/>
                </a:solidFill>
              </a:rPr>
              <a:t>Cap or flag retained pegs so a machine operator sees them</a:t>
            </a:r>
            <a:endParaRPr lang="en-US" sz="1700" dirty="0"/>
          </a:p>
          <a:p>
            <a:pPr marL="342900" indent="-342900">
              <a:lnSpc>
                <a:spcPct val="130000"/>
              </a:lnSpc>
              <a:buSzPct val="100000"/>
              <a:buChar char="•"/>
            </a:pPr>
            <a:r>
              <a:rPr lang="en-US" sz="1700" dirty="0">
                <a:solidFill>
                  <a:srgbClr val="F5F1E8"/>
                </a:solidFill>
              </a:rPr>
              <a:t>Unknown peg? Leave it standing and report it</a:t>
            </a:r>
            <a:endParaRPr lang="en-US" sz="1700" dirty="0"/>
          </a:p>
          <a:p>
            <a:pPr marL="342900" indent="-342900">
              <a:lnSpc>
                <a:spcPct val="130000"/>
              </a:lnSpc>
              <a:buSzPct val="100000"/>
              <a:buChar char="•"/>
            </a:pPr>
            <a:r>
              <a:rPr lang="en-US" sz="1700" dirty="0">
                <a:solidFill>
                  <a:srgbClr val="F5F1E8"/>
                </a:solidFill>
              </a:rPr>
              <a:t>Lost datum means the whole set-out is re-run</a:t>
            </a:r>
            <a:endParaRPr lang="en-US" sz="17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5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3. Clearing the area</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Clearing the area</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Coil string line onto a winder - do not bin re-usable line</a:t>
            </a:r>
            <a:endParaRPr lang="en-US" sz="1700" dirty="0"/>
          </a:p>
          <a:p>
            <a:pPr marL="342900" indent="-342900">
              <a:lnSpc>
                <a:spcPct val="130000"/>
              </a:lnSpc>
              <a:buSzPct val="100000"/>
              <a:buChar char="•"/>
            </a:pPr>
            <a:r>
              <a:rPr lang="en-US" sz="1700" dirty="0">
                <a:solidFill>
                  <a:srgbClr val="F5F1E8"/>
                </a:solidFill>
              </a:rPr>
              <a:t>Pull redundant pegs and pickets, backfill every hole</a:t>
            </a:r>
            <a:endParaRPr lang="en-US" sz="1700" dirty="0"/>
          </a:p>
          <a:p>
            <a:pPr marL="342900" indent="-342900">
              <a:lnSpc>
                <a:spcPct val="130000"/>
              </a:lnSpc>
              <a:buSzPct val="100000"/>
              <a:buChar char="•"/>
            </a:pPr>
            <a:r>
              <a:rPr lang="en-US" sz="1700" dirty="0">
                <a:solidFill>
                  <a:srgbClr val="F5F1E8"/>
                </a:solidFill>
              </a:rPr>
              <a:t>Cap or pull star pickets - impalement hazard</a:t>
            </a:r>
            <a:endParaRPr lang="en-US" sz="1700" dirty="0"/>
          </a:p>
          <a:p>
            <a:pPr marL="342900" indent="-342900">
              <a:lnSpc>
                <a:spcPct val="130000"/>
              </a:lnSpc>
              <a:buSzPct val="100000"/>
              <a:buChar char="•"/>
            </a:pPr>
            <a:r>
              <a:rPr lang="en-US" sz="1700" dirty="0">
                <a:solidFill>
                  <a:srgbClr val="F5F1E8"/>
                </a:solidFill>
              </a:rPr>
              <a:t>Sort into a bucket as you pick up, never one big pile</a:t>
            </a:r>
            <a:endParaRPr lang="en-US" sz="1700" dirty="0"/>
          </a:p>
          <a:p>
            <a:pPr marL="342900" indent="-342900">
              <a:lnSpc>
                <a:spcPct val="130000"/>
              </a:lnSpc>
              <a:buSzPct val="100000"/>
              <a:buChar char="•"/>
            </a:pPr>
            <a:r>
              <a:rPr lang="en-US" sz="1700" dirty="0">
                <a:solidFill>
                  <a:srgbClr val="F5F1E8"/>
                </a:solidFill>
              </a:rPr>
              <a:t>Damp down and wear P2 before dry sweeping slurry</a:t>
            </a:r>
            <a:endParaRPr lang="en-US" sz="17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4. Waste streams on a levelling job</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Waste streams on a levelling job</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Timber, metal, plastic, concrete, general - read the bin sign</a:t>
            </a:r>
            <a:endParaRPr lang="en-US" sz="1700" dirty="0"/>
          </a:p>
          <a:p>
            <a:pPr marL="342900" indent="-342900">
              <a:lnSpc>
                <a:spcPct val="130000"/>
              </a:lnSpc>
              <a:buSzPct val="100000"/>
              <a:buChar char="•"/>
            </a:pPr>
            <a:r>
              <a:rPr lang="en-US" sz="1700" dirty="0">
                <a:solidFill>
                  <a:srgbClr val="F5F1E8"/>
                </a:solidFill>
              </a:rPr>
              <a:t>Flat batteries and aerosols are controlled waste</a:t>
            </a:r>
            <a:endParaRPr lang="en-US" sz="1700" dirty="0"/>
          </a:p>
          <a:p>
            <a:pPr marL="342900" indent="-342900">
              <a:lnSpc>
                <a:spcPct val="130000"/>
              </a:lnSpc>
              <a:buSzPct val="100000"/>
              <a:buChar char="•"/>
            </a:pPr>
            <a:r>
              <a:rPr lang="en-US" sz="1700" dirty="0">
                <a:solidFill>
                  <a:srgbClr val="F5F1E8"/>
                </a:solidFill>
              </a:rPr>
              <a:t>Never puncture, crush or burn an aerosol can</a:t>
            </a:r>
            <a:endParaRPr lang="en-US" sz="1700" dirty="0"/>
          </a:p>
          <a:p>
            <a:pPr marL="342900" indent="-342900">
              <a:lnSpc>
                <a:spcPct val="130000"/>
              </a:lnSpc>
              <a:buSzPct val="100000"/>
              <a:buChar char="•"/>
            </a:pPr>
            <a:r>
              <a:rPr lang="en-US" sz="1700" dirty="0">
                <a:solidFill>
                  <a:srgbClr val="F5F1E8"/>
                </a:solidFill>
              </a:rPr>
              <a:t>Water level water goes to wash-out, never a stormwater grate</a:t>
            </a:r>
            <a:endParaRPr lang="en-US" sz="1700" dirty="0"/>
          </a:p>
          <a:p>
            <a:pPr marL="342900" indent="-342900">
              <a:lnSpc>
                <a:spcPct val="130000"/>
              </a:lnSpc>
              <a:buSzPct val="100000"/>
              <a:buChar char="•"/>
            </a:pPr>
            <a:r>
              <a:rPr lang="en-US" sz="1700" dirty="0">
                <a:solidFill>
                  <a:srgbClr val="F5F1E8"/>
                </a:solidFill>
              </a:rPr>
              <a:t>Sound pegs and profile timber stacked off the ground for re-use</a:t>
            </a:r>
            <a:endParaRPr lang="en-US" sz="17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5. Cleaning order - outside in</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Cleaning order - outside in</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Body, tripod legs and staff first with a damp rag</a:t>
            </a:r>
            <a:endParaRPr lang="en-US" sz="1700" dirty="0"/>
          </a:p>
          <a:p>
            <a:pPr marL="342900" indent="-342900">
              <a:lnSpc>
                <a:spcPct val="130000"/>
              </a:lnSpc>
              <a:buSzPct val="100000"/>
              <a:buChar char="•"/>
            </a:pPr>
            <a:r>
              <a:rPr lang="en-US" sz="1700" dirty="0">
                <a:solidFill>
                  <a:srgbClr val="F5F1E8"/>
                </a:solidFill>
              </a:rPr>
              <a:t>Clean the staff foot - 2 mm of mud is 2 mm of error</a:t>
            </a:r>
            <a:endParaRPr lang="en-US" sz="1700" dirty="0"/>
          </a:p>
          <a:p>
            <a:pPr marL="342900" indent="-342900">
              <a:lnSpc>
                <a:spcPct val="130000"/>
              </a:lnSpc>
              <a:buSzPct val="100000"/>
              <a:buChar char="•"/>
            </a:pPr>
            <a:r>
              <a:rPr lang="en-US" sz="1700" dirty="0">
                <a:solidFill>
                  <a:srgbClr val="F5F1E8"/>
                </a:solidFill>
              </a:rPr>
              <a:t>Optics last: blow or brush, then lens cloth only</a:t>
            </a:r>
            <a:endParaRPr lang="en-US" sz="1700" dirty="0"/>
          </a:p>
          <a:p>
            <a:pPr marL="342900" indent="-342900">
              <a:lnSpc>
                <a:spcPct val="130000"/>
              </a:lnSpc>
              <a:buSzPct val="100000"/>
              <a:buChar char="•"/>
            </a:pPr>
            <a:r>
              <a:rPr lang="en-US" sz="1700" dirty="0">
                <a:solidFill>
                  <a:srgbClr val="F5F1E8"/>
                </a:solidFill>
              </a:rPr>
              <a:t>No solvent, no sleeve, no paper towel on coated glass</a:t>
            </a:r>
            <a:endParaRPr lang="en-US" sz="1700" dirty="0"/>
          </a:p>
          <a:p>
            <a:pPr marL="342900" indent="-342900">
              <a:lnSpc>
                <a:spcPct val="130000"/>
              </a:lnSpc>
              <a:buSzPct val="100000"/>
              <a:buChar char="•"/>
            </a:pPr>
            <a:r>
              <a:rPr lang="en-US" sz="1700" dirty="0">
                <a:solidFill>
                  <a:srgbClr val="F5F1E8"/>
                </a:solidFill>
              </a:rPr>
              <a:t>Dry everything before it goes anywhere near the case</a:t>
            </a:r>
            <a:endParaRPr lang="en-US" sz="17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5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6. Cleaning is your inspection</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Cleaning is your inspection</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Bubble vial - cracked housing or split bubble</a:t>
            </a:r>
            <a:endParaRPr lang="en-US" sz="1700" dirty="0"/>
          </a:p>
          <a:p>
            <a:pPr marL="342900" indent="-342900">
              <a:lnSpc>
                <a:spcPct val="130000"/>
              </a:lnSpc>
              <a:buSzPct val="100000"/>
              <a:buChar char="•"/>
            </a:pPr>
            <a:r>
              <a:rPr lang="en-US" sz="1700" dirty="0">
                <a:solidFill>
                  <a:srgbClr val="F5F1E8"/>
                </a:solidFill>
              </a:rPr>
              <a:t>Staff - bent sections, worn clamps, unreadable face</a:t>
            </a:r>
            <a:endParaRPr lang="en-US" sz="1700" dirty="0"/>
          </a:p>
          <a:p>
            <a:pPr marL="342900" indent="-342900">
              <a:lnSpc>
                <a:spcPct val="130000"/>
              </a:lnSpc>
              <a:buSzPct val="100000"/>
              <a:buChar char="•"/>
            </a:pPr>
            <a:r>
              <a:rPr lang="en-US" sz="1700" dirty="0">
                <a:solidFill>
                  <a:srgbClr val="F5F1E8"/>
                </a:solidFill>
              </a:rPr>
              <a:t>Tripod - loose wing nuts, worn shoes, grit in leg clamps</a:t>
            </a:r>
            <a:endParaRPr lang="en-US" sz="1700" dirty="0"/>
          </a:p>
          <a:p>
            <a:pPr marL="342900" indent="-342900">
              <a:lnSpc>
                <a:spcPct val="130000"/>
              </a:lnSpc>
              <a:buSzPct val="100000"/>
              <a:buChar char="•"/>
            </a:pPr>
            <a:r>
              <a:rPr lang="en-US" sz="1700" dirty="0">
                <a:solidFill>
                  <a:srgbClr val="F5F1E8"/>
                </a:solidFill>
              </a:rPr>
              <a:t>Laser - chipped window, corroded battery contacts</a:t>
            </a:r>
            <a:endParaRPr lang="en-US" sz="1700" dirty="0"/>
          </a:p>
          <a:p>
            <a:pPr marL="342900" indent="-342900">
              <a:lnSpc>
                <a:spcPct val="130000"/>
              </a:lnSpc>
              <a:buSzPct val="100000"/>
              <a:buChar char="•"/>
            </a:pPr>
            <a:r>
              <a:rPr lang="en-US" sz="1700" dirty="0">
                <a:solidFill>
                  <a:srgbClr val="F5F1E8"/>
                </a:solidFill>
              </a:rPr>
              <a:t>Fault found = out-of-service tag plus fault report today</a:t>
            </a:r>
            <a:endParaRPr lang="en-US" sz="17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 5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7. Storage that protects the instrument</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Storage that protects the instrument</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Set transport lock or compensator clamp per the manual</a:t>
            </a:r>
            <a:endParaRPr lang="en-US" sz="1700" dirty="0"/>
          </a:p>
          <a:p>
            <a:pPr marL="342900" indent="-342900">
              <a:lnSpc>
                <a:spcPct val="130000"/>
              </a:lnSpc>
              <a:buSzPct val="100000"/>
              <a:buChar char="•"/>
            </a:pPr>
            <a:r>
              <a:rPr lang="en-US" sz="1700" dirty="0">
                <a:solidFill>
                  <a:srgbClr val="F5F1E8"/>
                </a:solidFill>
              </a:rPr>
              <a:t>Seat in the case foam - if you are forcing it, it is wrong way round</a:t>
            </a:r>
            <a:endParaRPr lang="en-US" sz="1700" dirty="0"/>
          </a:p>
          <a:p>
            <a:pPr marL="342900" indent="-342900">
              <a:lnSpc>
                <a:spcPct val="130000"/>
              </a:lnSpc>
              <a:buSzPct val="100000"/>
              <a:buChar char="•"/>
            </a:pPr>
            <a:r>
              <a:rPr lang="en-US" sz="1700" dirty="0">
                <a:solidFill>
                  <a:srgbClr val="F5F1E8"/>
                </a:solidFill>
              </a:rPr>
              <a:t>Remove batteries from laser, detector and remote</a:t>
            </a:r>
            <a:endParaRPr lang="en-US" sz="1700" dirty="0"/>
          </a:p>
          <a:p>
            <a:pPr marL="342900" indent="-342900">
              <a:lnSpc>
                <a:spcPct val="130000"/>
              </a:lnSpc>
              <a:buSzPct val="100000"/>
              <a:buChar char="•"/>
            </a:pPr>
            <a:r>
              <a:rPr lang="en-US" sz="1700" dirty="0">
                <a:solidFill>
                  <a:srgbClr val="F5F1E8"/>
                </a:solidFill>
              </a:rPr>
              <a:t>Store dry, off the ground, away from heat and vibration</a:t>
            </a:r>
            <a:endParaRPr lang="en-US" sz="1700" dirty="0"/>
          </a:p>
          <a:p>
            <a:pPr marL="342900" indent="-342900">
              <a:lnSpc>
                <a:spcPct val="130000"/>
              </a:lnSpc>
              <a:buSzPct val="100000"/>
              <a:buChar char="•"/>
            </a:pPr>
            <a:r>
              <a:rPr lang="en-US" sz="1700" dirty="0">
                <a:solidFill>
                  <a:srgbClr val="F5F1E8"/>
                </a:solidFill>
              </a:rPr>
              <a:t>Update the equipment record and next two peg test due date</a:t>
            </a:r>
            <a:endParaRPr lang="en-US" sz="17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8. What good looks like at handover</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good looks like at handover</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 — Clean up</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Only intended pegs standing, capped and visible</a:t>
            </a:r>
            <a:endParaRPr lang="en-US" sz="1700" dirty="0"/>
          </a:p>
          <a:p>
            <a:pPr marL="342900" indent="-342900">
              <a:lnSpc>
                <a:spcPct val="130000"/>
              </a:lnSpc>
              <a:buSzPct val="100000"/>
              <a:buChar char="•"/>
            </a:pPr>
            <a:r>
              <a:rPr lang="en-US" sz="1700" dirty="0">
                <a:solidFill>
                  <a:srgbClr val="F5F1E8"/>
                </a:solidFill>
              </a:rPr>
              <a:t>No holes, no loose line, no offcuts, clean access ways</a:t>
            </a:r>
            <a:endParaRPr lang="en-US" sz="1700" dirty="0"/>
          </a:p>
          <a:p>
            <a:pPr marL="342900" indent="-342900">
              <a:lnSpc>
                <a:spcPct val="130000"/>
              </a:lnSpc>
              <a:buSzPct val="100000"/>
              <a:buChar char="•"/>
            </a:pPr>
            <a:r>
              <a:rPr lang="en-US" sz="1700" dirty="0">
                <a:solidFill>
                  <a:srgbClr val="F5F1E8"/>
                </a:solidFill>
              </a:rPr>
              <a:t>Bins uncontaminated, controlled waste in its container</a:t>
            </a:r>
            <a:endParaRPr lang="en-US" sz="1700" dirty="0"/>
          </a:p>
          <a:p>
            <a:pPr marL="342900" indent="-342900">
              <a:lnSpc>
                <a:spcPct val="130000"/>
              </a:lnSpc>
              <a:buSzPct val="100000"/>
              <a:buChar char="•"/>
            </a:pPr>
            <a:r>
              <a:rPr lang="en-US" sz="1700" dirty="0">
                <a:solidFill>
                  <a:srgbClr val="F5F1E8"/>
                </a:solidFill>
              </a:rPr>
              <a:t>Gear clean, dry, cased, locked away, records complete</a:t>
            </a:r>
            <a:endParaRPr lang="en-US" sz="1700" dirty="0"/>
          </a:p>
          <a:p>
            <a:pPr marL="342900" indent="-342900">
              <a:lnSpc>
                <a:spcPct val="130000"/>
              </a:lnSpc>
              <a:buSzPct val="100000"/>
              <a:buChar char="•"/>
            </a:pPr>
            <a:r>
              <a:rPr lang="en-US" sz="1700" dirty="0">
                <a:solidFill>
                  <a:srgbClr val="F5F1E8"/>
                </a:solidFill>
              </a:rPr>
              <a:t>Verbal handover: what stays, where the datum is, what is tagged</a:t>
            </a:r>
            <a:endParaRPr lang="en-US" sz="17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5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3.1</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3.1</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Work area is cleared and materials sorted and removed or recycled according to statutory and regulatory authority requirements.</a:t>
            </a:r>
            <a:endParaRPr lang="en-US" sz="22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5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criterion 3.2</a:t>
            </a:r>
            <a:endParaRPr lang="en-US" sz="900" dirty="0"/>
          </a:p>
        </p:txBody>
      </p:sp>
      <p:sp>
        <p:nvSpPr>
          <p:cNvPr id="4" name="Text 2"/>
          <p:cNvSpPr/>
          <p:nvPr/>
        </p:nvSpPr>
        <p:spPr>
          <a:xfrm>
            <a:off x="685800" y="822960"/>
            <a:ext cx="1828800" cy="548640"/>
          </a:xfrm>
          <a:prstGeom prst="rect">
            <a:avLst/>
          </a:prstGeom>
          <a:noFill/>
          <a:ln/>
        </p:spPr>
        <p:txBody>
          <a:bodyPr wrap="square" rtlCol="0" anchor="ctr"/>
          <a:lstStyle/>
          <a:p>
            <a:pPr indent="0" marL="0">
              <a:buNone/>
            </a:pPr>
            <a:r>
              <a:rPr lang="en-US" sz="2200" b="1" dirty="0">
                <a:solidFill>
                  <a:srgbClr val="E8A33D"/>
                </a:solidFill>
              </a:rPr>
              <a:t>3.2</a:t>
            </a:r>
            <a:endParaRPr lang="en-US" sz="2200" dirty="0"/>
          </a:p>
        </p:txBody>
      </p:sp>
      <p:sp>
        <p:nvSpPr>
          <p:cNvPr id="5" name="Text 3"/>
          <p:cNvSpPr/>
          <p:nvPr/>
        </p:nvSpPr>
        <p:spPr>
          <a:xfrm>
            <a:off x="685800" y="1600200"/>
            <a:ext cx="10362895" cy="3840480"/>
          </a:xfrm>
          <a:prstGeom prst="rect">
            <a:avLst/>
          </a:prstGeom>
          <a:noFill/>
          <a:ln/>
        </p:spPr>
        <p:txBody>
          <a:bodyPr wrap="square" rtlCol="0" anchor="t">
            <a:normAutofit/>
          </a:bodyPr>
          <a:lstStyle/>
          <a:p>
            <a:pPr indent="0" marL="0">
              <a:lnSpc>
                <a:spcPct val="120000"/>
              </a:lnSpc>
              <a:buNone/>
            </a:pPr>
            <a:r>
              <a:rPr lang="en-US" sz="2200" dirty="0">
                <a:solidFill>
                  <a:srgbClr val="F5F1E8"/>
                </a:solidFill>
              </a:rPr>
              <a:t>Tools and equipment are cleaned, checked, maintained and stored according to manufacturer specifications.</a:t>
            </a:r>
            <a:endParaRPr lang="en-US" sz="22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activities (1/4)</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(1/4)</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Strip and clear a completed set-out area (60 min): Working in pairs on a set-out area you have already used for levelling, first confirm with your trainer or supervisor which pegs, profiles and marks must remain in place, and record the datum peg location and RL in your level book. Protect every retained peg with a hi-vis cap or witness peg. Then wind in redundant string lines, pull redundant pegs and pickets, backfill the holes, collect all offcuts, spent paint cans, batteries and packaging, and sweep or shovel spoil clear of walkways. Sort everything you pick up into the correct site waste stream as you go, and set re-usable pegs and profile timber aside on the stack. Finish by walking the area with your partner and pointing out any remaining trip, hole or impalement hazard, then hand the area back to your trainer.</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what you need (2/3)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(2/3)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Rotating laser level with tripod, receiver/detector and staff clamp</a:t>
            </a:r>
            <a:endParaRPr lang="en-US" sz="1700" dirty="0"/>
          </a:p>
          <a:p>
            <a:pPr marL="342900" indent="-342900">
              <a:lnSpc>
                <a:spcPct val="118000"/>
              </a:lnSpc>
              <a:buSzPct val="100000"/>
              <a:buChar char="•"/>
            </a:pPr>
            <a:r>
              <a:rPr lang="en-US" sz="1700" dirty="0">
                <a:solidFill>
                  <a:srgbClr val="F5F1E8"/>
                </a:solidFill>
              </a:rPr>
              <a:t>Spare batteries for laser and detector</a:t>
            </a:r>
            <a:endParaRPr lang="en-US" sz="1700" dirty="0"/>
          </a:p>
          <a:p>
            <a:pPr marL="342900" indent="-342900">
              <a:lnSpc>
                <a:spcPct val="118000"/>
              </a:lnSpc>
              <a:buSzPct val="100000"/>
              <a:buChar char="•"/>
            </a:pPr>
            <a:r>
              <a:rPr lang="en-US" sz="1700" dirty="0">
                <a:solidFill>
                  <a:srgbClr val="F5F1E8"/>
                </a:solidFill>
              </a:rPr>
              <a:t>8 m tape measure and 30 m fibreglass tape</a:t>
            </a:r>
            <a:endParaRPr lang="en-US" sz="1700" dirty="0"/>
          </a:p>
          <a:p>
            <a:pPr marL="342900" indent="-342900">
              <a:lnSpc>
                <a:spcPct val="118000"/>
              </a:lnSpc>
              <a:buSzPct val="100000"/>
              <a:buChar char="•"/>
            </a:pPr>
            <a:r>
              <a:rPr lang="en-US" sz="1700" dirty="0">
                <a:solidFill>
                  <a:srgbClr val="F5F1E8"/>
                </a:solidFill>
              </a:rPr>
              <a:t>Timber pegs, hardwood profiles, club hammer, string line and chalk line</a:t>
            </a:r>
            <a:endParaRPr lang="en-US" sz="1700" dirty="0"/>
          </a:p>
          <a:p>
            <a:pPr marL="342900" indent="-342900">
              <a:lnSpc>
                <a:spcPct val="118000"/>
              </a:lnSpc>
              <a:buSzPct val="100000"/>
              <a:buChar char="•"/>
            </a:pPr>
            <a:r>
              <a:rPr lang="en-US" sz="1700" dirty="0">
                <a:solidFill>
                  <a:srgbClr val="F5F1E8"/>
                </a:solidFill>
              </a:rPr>
              <a:t>Permanent marker, lumber crayon and spray marking paint</a:t>
            </a:r>
            <a:endParaRPr lang="en-US" sz="1700" dirty="0"/>
          </a:p>
          <a:p>
            <a:pPr marL="342900" indent="-342900">
              <a:lnSpc>
                <a:spcPct val="118000"/>
              </a:lnSpc>
              <a:buSzPct val="100000"/>
              <a:buChar char="•"/>
            </a:pPr>
            <a:r>
              <a:rPr lang="en-US" sz="1700" dirty="0">
                <a:solidFill>
                  <a:srgbClr val="F5F1E8"/>
                </a:solidFill>
              </a:rPr>
              <a:t>Equipment serviceability checklist and out-of-service tags</a:t>
            </a:r>
            <a:endParaRPr lang="en-US" sz="1700" dirty="0"/>
          </a:p>
          <a:p>
            <a:pPr marL="342900" indent="-342900">
              <a:lnSpc>
                <a:spcPct val="118000"/>
              </a:lnSpc>
              <a:buSzPct val="100000"/>
              <a:buChar char="•"/>
            </a:pPr>
            <a:r>
              <a:rPr lang="en-US" sz="1700" dirty="0">
                <a:solidFill>
                  <a:srgbClr val="F5F1E8"/>
                </a:solidFill>
              </a:rPr>
              <a:t>Lint-free cloth and lens brush for instrument optics</a:t>
            </a:r>
            <a:endParaRPr lang="en-US" sz="1700" dirty="0"/>
          </a:p>
          <a:p>
            <a:pPr marL="342900" indent="-342900">
              <a:lnSpc>
                <a:spcPct val="118000"/>
              </a:lnSpc>
              <a:buSzPct val="100000"/>
              <a:buChar char="•"/>
            </a:pPr>
            <a:r>
              <a:rPr lang="en-US" sz="1700" dirty="0">
                <a:solidFill>
                  <a:srgbClr val="F5F1E8"/>
                </a:solidFill>
              </a:rPr>
              <a:t>Two-way radios (as a backup to hand signals, not a replacement)</a:t>
            </a:r>
            <a:endParaRPr lang="en-US" sz="17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60">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activities (2/4)</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(2/4)</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Practical — Clean, check, case and store levelling equipment (45 min): Using the automatic level, tripod, staff, spirit level and straight edge, and laser level you used on the job, carry out a full end-of-job clean and check with the manufacturer's manual open beside you. Wipe the instrument body, tripod legs and staff clean, paying attention to the foot of the staff and the tripod head, and dry everything before it goes near a case. Clean the optics with a lens brush and lens cloth only. Inspect each item as you clean it and note on the equipment record what you find - vial condition, staff clamp function, tripod wing nuts and shoes, straightness of the level, damage to the laser window. Remove batteries from the laser, detector and remote. Set the transport lock or compensator clamp as the manual specifies, seat the instrument correctly in…</a:t>
            </a:r>
            <a:endParaRPr lang="en-US" sz="13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61">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activities (3/4)</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(3/4)</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Written — Waste streams for a levelling job (30 min): You have just finished a day of transferring levels around a residential slab. In front of you is what you picked up: 14 broken hardwood pegs, six star pickets in good condition, about 30 m of used string line, two empty marking paint aerosols, four flat AA batteries out of the laser detector, a torn cardboard instrument carton, a bucket of water drained from the water level with cement fines in it, and half a bag of clean offcut timber. Using the site waste management plan and the SDS for the marking paint provided by your trainer, list each item, state which waste stream or destination it goes to, and state the reason - re-use, recycling, general waste or controlled waste. For the two items on the list that must not go into any bin on site, explain in a sentence each what would happen if…</a:t>
            </a:r>
            <a:endParaRPr lang="en-US" sz="1300" dirty="0"/>
          </a:p>
          <a:p>
            <a:pPr marL="342900" indent="-342900">
              <a:lnSpc>
                <a:spcPct val="118000"/>
              </a:lnSpc>
              <a:buSzPct val="100000"/>
              <a:buChar char="•"/>
            </a:pPr>
            <a:r>
              <a:rPr lang="en-US" sz="1300" dirty="0">
                <a:solidFill>
                  <a:srgbClr val="F5F1E8"/>
                </a:solidFill>
              </a:rPr>
              <a:t>Verbal — End-of-job handover to the supervisor (15 min): With your trainer acting as the site supervisor, give a two to three minute verbal handover at the end of a levelling job. Cover what has been cleared and what has deliberately been left standing and why, where the datum peg is and how it has been protected, where the recorded level results are, the condition of the equipment you used and anything you have tagged out, and any hazard you could not fix yourself and have reported. Your trainer will ask two follow-up questions.</a:t>
            </a:r>
            <a:endParaRPr lang="en-US" sz="13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62">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3 — activities (4/4)</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Activities (4/4)</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3</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Quiz — Storage and maintenance quick check (20 min): Ten short scenario questions on end-of-job care of levelling equipment - casing a wet tripod, wiping a lens, storing a laser level over a two week shutdown, what to do with an automatic level that was knocked off the tripod, and where the manufacturer specification for storage is found. Closed book except for the equipment manuals, which you may use.</a:t>
            </a:r>
            <a:endParaRPr lang="en-US" sz="13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63">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evidence (1/2)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Performance evidence (1/2)</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What you must show to be assessed as competent</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The person must also transfer levels and record differences in height for three different projects as required by job specifications, using at least three of the following levelling devices: a spirit level and straight edge, automatic/optical levelling device, levelling with water technique, laser levelling device.</a:t>
            </a:r>
            <a:endParaRPr lang="en-US" sz="1300" dirty="0"/>
          </a:p>
          <a:p>
            <a:pPr marL="342900" indent="-342900">
              <a:lnSpc>
                <a:spcPct val="118000"/>
              </a:lnSpc>
              <a:buSzPct val="100000"/>
              <a:buChar char="•"/>
            </a:pPr>
            <a:r>
              <a:rPr lang="en-US" sz="1300" dirty="0">
                <a:solidFill>
                  <a:srgbClr val="F5F1E8"/>
                </a:solidFill>
              </a:rPr>
              <a:t>conduct a two peg test with an automatic/optical level to confirm that the instrument meets manufacturer tolerances</a:t>
            </a:r>
            <a:endParaRPr lang="en-US" sz="1300" dirty="0"/>
          </a:p>
          <a:p>
            <a:pPr marL="342900" indent="-342900">
              <a:lnSpc>
                <a:spcPct val="118000"/>
              </a:lnSpc>
              <a:buSzPct val="100000"/>
              <a:buChar char="•"/>
            </a:pPr>
            <a:r>
              <a:rPr lang="en-US" sz="1300" dirty="0">
                <a:solidFill>
                  <a:srgbClr val="F5F1E8"/>
                </a:solidFill>
              </a:rPr>
              <a:t>locate, interpret and apply relevant information in job specifications to the levelling task</a:t>
            </a:r>
            <a:endParaRPr lang="en-US" sz="1300" dirty="0"/>
          </a:p>
          <a:p>
            <a:pPr marL="342900" indent="-342900">
              <a:lnSpc>
                <a:spcPct val="118000"/>
              </a:lnSpc>
              <a:buSzPct val="100000"/>
              <a:buChar char="•"/>
            </a:pPr>
            <a:r>
              <a:rPr lang="en-US" sz="1300" dirty="0">
                <a:solidFill>
                  <a:srgbClr val="F5F1E8"/>
                </a:solidFill>
              </a:rPr>
              <a:t>comply with site safety plan, and health and safety regulations applicable to workplace operations</a:t>
            </a:r>
            <a:endParaRPr lang="en-US" sz="1300" dirty="0"/>
          </a:p>
          <a:p>
            <a:pPr marL="342900" indent="-342900">
              <a:lnSpc>
                <a:spcPct val="118000"/>
              </a:lnSpc>
              <a:buSzPct val="100000"/>
              <a:buChar char="•"/>
            </a:pPr>
            <a:r>
              <a:rPr lang="en-US" sz="1300" dirty="0">
                <a:solidFill>
                  <a:srgbClr val="F5F1E8"/>
                </a:solidFill>
              </a:rPr>
              <a:t>comply with organisational policies and procedures, including quality requirements</a:t>
            </a:r>
            <a:endParaRPr lang="en-US" sz="1300" dirty="0"/>
          </a:p>
          <a:p>
            <a:pPr marL="342900" indent="-342900">
              <a:lnSpc>
                <a:spcPct val="118000"/>
              </a:lnSpc>
              <a:buSzPct val="100000"/>
              <a:buChar char="•"/>
            </a:pPr>
            <a:r>
              <a:rPr lang="en-US" sz="1300" dirty="0">
                <a:solidFill>
                  <a:srgbClr val="F5F1E8"/>
                </a:solidFill>
              </a:rPr>
              <a:t>safely and effectively use tools and equipment</a:t>
            </a:r>
            <a:endParaRPr lang="en-US" sz="1300" dirty="0"/>
          </a:p>
          <a:p>
            <a:pPr marL="342900" indent="-342900">
              <a:lnSpc>
                <a:spcPct val="118000"/>
              </a:lnSpc>
              <a:buSzPct val="100000"/>
              <a:buChar char="•"/>
            </a:pPr>
            <a:r>
              <a:rPr lang="en-US" sz="1300" dirty="0">
                <a:solidFill>
                  <a:srgbClr val="F5F1E8"/>
                </a:solidFill>
              </a:rPr>
              <a:t>communicate and work effectively and safely with others, including using agreed communication signals</a:t>
            </a:r>
            <a:endParaRPr lang="en-US" sz="13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4">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Performance evidence (2/2)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Performance evidence (2/2)</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What you must show to be assessed as competent</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confirm accuracy of the readings taken, including set-up and movement of device in two locations</a:t>
            </a:r>
            <a:endParaRPr lang="en-US" sz="1300" dirty="0"/>
          </a:p>
          <a:p>
            <a:pPr marL="342900" indent="-342900">
              <a:lnSpc>
                <a:spcPct val="118000"/>
              </a:lnSpc>
              <a:buSzPct val="100000"/>
              <a:buChar char="•"/>
            </a:pPr>
            <a:r>
              <a:rPr lang="en-US" sz="1300" dirty="0">
                <a:solidFill>
                  <a:srgbClr val="F5F1E8"/>
                </a:solidFill>
              </a:rPr>
              <a:t>accurately record results of each levelling procedure according to organisational requirements.</a:t>
            </a:r>
            <a:endParaRPr lang="en-US" sz="13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5">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Knowledge evidence</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Knowledge evidence</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What you must show to be assessed as competent</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characteristics, technical capabilities and limitations of different types of levelling devices</a:t>
            </a:r>
            <a:endParaRPr lang="en-US" sz="1300" dirty="0"/>
          </a:p>
          <a:p>
            <a:pPr marL="342900" indent="-342900">
              <a:lnSpc>
                <a:spcPct val="118000"/>
              </a:lnSpc>
              <a:buSzPct val="100000"/>
              <a:buChar char="•"/>
            </a:pPr>
            <a:r>
              <a:rPr lang="en-US" sz="1300" dirty="0">
                <a:solidFill>
                  <a:srgbClr val="F5F1E8"/>
                </a:solidFill>
              </a:rPr>
              <a:t>methods of performing calculations associated with levelling</a:t>
            </a:r>
            <a:endParaRPr lang="en-US" sz="1300" dirty="0"/>
          </a:p>
          <a:p>
            <a:pPr marL="342900" indent="-342900">
              <a:lnSpc>
                <a:spcPct val="118000"/>
              </a:lnSpc>
              <a:buSzPct val="100000"/>
              <a:buChar char="•"/>
            </a:pPr>
            <a:r>
              <a:rPr lang="en-US" sz="1300" dirty="0">
                <a:solidFill>
                  <a:srgbClr val="F5F1E8"/>
                </a:solidFill>
              </a:rPr>
              <a:t>processes for setting out levelling tasks</a:t>
            </a:r>
            <a:endParaRPr lang="en-US" sz="1300" dirty="0"/>
          </a:p>
          <a:p>
            <a:pPr marL="342900" indent="-342900">
              <a:lnSpc>
                <a:spcPct val="118000"/>
              </a:lnSpc>
              <a:buSzPct val="100000"/>
              <a:buChar char="•"/>
            </a:pPr>
            <a:r>
              <a:rPr lang="en-US" sz="1300" dirty="0">
                <a:solidFill>
                  <a:srgbClr val="F5F1E8"/>
                </a:solidFill>
              </a:rPr>
              <a:t>requirements for line, level and plumb in construction projects</a:t>
            </a:r>
            <a:endParaRPr lang="en-US" sz="1300" dirty="0"/>
          </a:p>
          <a:p>
            <a:pPr marL="342900" indent="-342900">
              <a:lnSpc>
                <a:spcPct val="118000"/>
              </a:lnSpc>
              <a:buSzPct val="100000"/>
              <a:buChar char="•"/>
            </a:pPr>
            <a:r>
              <a:rPr lang="en-US" sz="1300" dirty="0">
                <a:solidFill>
                  <a:srgbClr val="F5F1E8"/>
                </a:solidFill>
              </a:rPr>
              <a:t>site and equipment safety requirements relevant to basic levelling procedures</a:t>
            </a:r>
            <a:endParaRPr lang="en-US" sz="1300" dirty="0"/>
          </a:p>
          <a:p>
            <a:pPr marL="342900" indent="-342900">
              <a:lnSpc>
                <a:spcPct val="118000"/>
              </a:lnSpc>
              <a:buSzPct val="100000"/>
              <a:buChar char="•"/>
            </a:pPr>
            <a:r>
              <a:rPr lang="en-US" sz="1300" dirty="0">
                <a:solidFill>
                  <a:srgbClr val="F5F1E8"/>
                </a:solidFill>
              </a:rPr>
              <a:t>symbols and construction terminology used when interpreting construction plans</a:t>
            </a:r>
            <a:endParaRPr lang="en-US" sz="1300" dirty="0"/>
          </a:p>
          <a:p>
            <a:pPr marL="342900" indent="-342900">
              <a:lnSpc>
                <a:spcPct val="118000"/>
              </a:lnSpc>
              <a:buSzPct val="100000"/>
              <a:buChar char="•"/>
            </a:pPr>
            <a:r>
              <a:rPr lang="en-US" sz="1300" dirty="0">
                <a:solidFill>
                  <a:srgbClr val="F5F1E8"/>
                </a:solidFill>
              </a:rPr>
              <a:t>techniques used when applying basic levelling procedures</a:t>
            </a:r>
            <a:endParaRPr lang="en-US" sz="1300" dirty="0"/>
          </a:p>
          <a:p>
            <a:pPr marL="342900" indent="-342900">
              <a:lnSpc>
                <a:spcPct val="118000"/>
              </a:lnSpc>
              <a:buSzPct val="100000"/>
              <a:buChar char="•"/>
            </a:pPr>
            <a:r>
              <a:rPr lang="en-US" sz="1300" dirty="0">
                <a:solidFill>
                  <a:srgbClr val="F5F1E8"/>
                </a:solidFill>
              </a:rPr>
              <a:t>contents of and terms used in job safety analyses (JSA) and safe work method statements (SWMS) and the use of this documentation when levelling.</a:t>
            </a:r>
            <a:endParaRPr lang="en-US" sz="13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66">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Assessment conditions (1/2)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Assessment conditions (1/2)</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How and where this unit is assessed</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Suitable assessment of performance requires:</a:t>
            </a:r>
            <a:endParaRPr lang="en-US" sz="1300" dirty="0"/>
          </a:p>
          <a:p>
            <a:pPr marL="342900" indent="-342900">
              <a:lnSpc>
                <a:spcPct val="118000"/>
              </a:lnSpc>
              <a:buSzPct val="100000"/>
              <a:buChar char="•"/>
            </a:pPr>
            <a:r>
              <a:rPr lang="en-US" sz="1300" dirty="0">
                <a:solidFill>
                  <a:srgbClr val="F5F1E8"/>
                </a:solidFill>
              </a:rPr>
              <a:t>equipment and tools:</a:t>
            </a:r>
            <a:endParaRPr lang="en-US" sz="1300" dirty="0"/>
          </a:p>
          <a:p>
            <a:pPr marL="342900" indent="-342900">
              <a:lnSpc>
                <a:spcPct val="118000"/>
              </a:lnSpc>
              <a:buSzPct val="100000"/>
              <a:buChar char="•"/>
            </a:pPr>
            <a:r>
              <a:rPr lang="en-US" sz="1300" dirty="0">
                <a:solidFill>
                  <a:srgbClr val="F5F1E8"/>
                </a:solidFill>
              </a:rPr>
              <a:t>as listed in the range of conditions and assessment requirements</a:t>
            </a:r>
            <a:endParaRPr lang="en-US" sz="1300" dirty="0"/>
          </a:p>
          <a:p>
            <a:pPr marL="342900" indent="-342900">
              <a:lnSpc>
                <a:spcPct val="118000"/>
              </a:lnSpc>
              <a:buSzPct val="100000"/>
              <a:buChar char="•"/>
            </a:pPr>
            <a:r>
              <a:rPr lang="en-US" sz="1300" dirty="0">
                <a:solidFill>
                  <a:srgbClr val="F5F1E8"/>
                </a:solidFill>
              </a:rPr>
              <a:t>specifications:</a:t>
            </a:r>
            <a:endParaRPr lang="en-US" sz="1300" dirty="0"/>
          </a:p>
          <a:p>
            <a:pPr marL="342900" indent="-342900">
              <a:lnSpc>
                <a:spcPct val="118000"/>
              </a:lnSpc>
              <a:buSzPct val="100000"/>
              <a:buChar char="•"/>
            </a:pPr>
            <a:r>
              <a:rPr lang="en-US" sz="1300" dirty="0">
                <a:solidFill>
                  <a:srgbClr val="F5F1E8"/>
                </a:solidFill>
              </a:rPr>
              <a:t>job requirements</a:t>
            </a:r>
            <a:endParaRPr lang="en-US" sz="1300" dirty="0"/>
          </a:p>
          <a:p>
            <a:pPr marL="342900" indent="-342900">
              <a:lnSpc>
                <a:spcPct val="118000"/>
              </a:lnSpc>
              <a:buSzPct val="100000"/>
              <a:buChar char="•"/>
            </a:pPr>
            <a:r>
              <a:rPr lang="en-US" sz="1300" dirty="0">
                <a:solidFill>
                  <a:srgbClr val="F5F1E8"/>
                </a:solidFill>
              </a:rPr>
              <a:t>health and safety requirements</a:t>
            </a:r>
            <a:endParaRPr lang="en-US" sz="1300" dirty="0"/>
          </a:p>
          <a:p>
            <a:pPr marL="342900" indent="-342900">
              <a:lnSpc>
                <a:spcPct val="118000"/>
              </a:lnSpc>
              <a:buSzPct val="100000"/>
              <a:buChar char="•"/>
            </a:pPr>
            <a:r>
              <a:rPr lang="en-US" sz="1300" dirty="0">
                <a:solidFill>
                  <a:srgbClr val="F5F1E8"/>
                </a:solidFill>
              </a:rPr>
              <a:t>manufacturer specifications</a:t>
            </a:r>
            <a:endParaRPr lang="en-US" sz="1300" dirty="0"/>
          </a:p>
          <a:p>
            <a:pPr marL="342900" indent="-342900">
              <a:lnSpc>
                <a:spcPct val="118000"/>
              </a:lnSpc>
              <a:buSzPct val="100000"/>
              <a:buChar char="•"/>
            </a:pPr>
            <a:r>
              <a:rPr lang="en-US" sz="1300" dirty="0">
                <a:solidFill>
                  <a:srgbClr val="F5F1E8"/>
                </a:solidFill>
              </a:rPr>
              <a:t>safety data sheets (SDS)</a:t>
            </a:r>
            <a:endParaRPr lang="en-US" sz="1300" dirty="0"/>
          </a:p>
          <a:p>
            <a:pPr marL="342900" indent="-342900">
              <a:lnSpc>
                <a:spcPct val="118000"/>
              </a:lnSpc>
              <a:buSzPct val="100000"/>
              <a:buChar char="•"/>
            </a:pPr>
            <a:r>
              <a:rPr lang="en-US" sz="1300" dirty="0">
                <a:solidFill>
                  <a:srgbClr val="F5F1E8"/>
                </a:solidFill>
              </a:rPr>
              <a:t>SWMS</a:t>
            </a:r>
            <a:endParaRPr lang="en-US" sz="1300" dirty="0"/>
          </a:p>
          <a:p>
            <a:pPr marL="342900" indent="-342900">
              <a:lnSpc>
                <a:spcPct val="118000"/>
              </a:lnSpc>
              <a:buSzPct val="100000"/>
              <a:buChar char="•"/>
            </a:pPr>
            <a:r>
              <a:rPr lang="en-US" sz="1300" dirty="0">
                <a:solidFill>
                  <a:srgbClr val="F5F1E8"/>
                </a:solidFill>
              </a:rPr>
              <a:t>workplace and relevant work site procedures</a:t>
            </a:r>
            <a:endParaRPr lang="en-US" sz="1300" dirty="0"/>
          </a:p>
          <a:p>
            <a:pPr marL="342900" indent="-342900">
              <a:lnSpc>
                <a:spcPct val="118000"/>
              </a:lnSpc>
              <a:buSzPct val="100000"/>
              <a:buChar char="•"/>
            </a:pPr>
            <a:r>
              <a:rPr lang="en-US" sz="1300" dirty="0">
                <a:solidFill>
                  <a:srgbClr val="F5F1E8"/>
                </a:solidFill>
              </a:rPr>
              <a:t>relationships with team members and supervisor:</a:t>
            </a:r>
            <a:endParaRPr lang="en-US" sz="1300" dirty="0"/>
          </a:p>
          <a:p>
            <a:pPr marL="342900" indent="-342900">
              <a:lnSpc>
                <a:spcPct val="118000"/>
              </a:lnSpc>
              <a:buSzPct val="100000"/>
              <a:buChar char="•"/>
            </a:pPr>
            <a:r>
              <a:rPr lang="en-US" sz="1300" dirty="0">
                <a:solidFill>
                  <a:srgbClr val="F5F1E8"/>
                </a:solidFill>
              </a:rPr>
              <a:t>work must be completed as part of a team and under direct supervision and observation</a:t>
            </a:r>
            <a:endParaRPr lang="en-US" sz="13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Assessment conditions (2/2)</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Assessment conditions (2/2)</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How and where this unit is assessed</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300" dirty="0">
                <a:solidFill>
                  <a:srgbClr val="F5F1E8"/>
                </a:solidFill>
              </a:rPr>
              <a:t>timeframe:</a:t>
            </a:r>
            <a:endParaRPr lang="en-US" sz="1300" dirty="0"/>
          </a:p>
          <a:p>
            <a:pPr marL="342900" indent="-342900">
              <a:lnSpc>
                <a:spcPct val="118000"/>
              </a:lnSpc>
              <a:buSzPct val="100000"/>
              <a:buChar char="•"/>
            </a:pPr>
            <a:r>
              <a:rPr lang="en-US" sz="1300" dirty="0">
                <a:solidFill>
                  <a:srgbClr val="F5F1E8"/>
                </a:solidFill>
              </a:rPr>
              <a:t>according to job requirements.</a:t>
            </a:r>
            <a:endParaRPr lang="en-US" sz="1300" dirty="0"/>
          </a:p>
          <a:p>
            <a:pPr marL="342900" indent="-342900">
              <a:lnSpc>
                <a:spcPct val="118000"/>
              </a:lnSpc>
              <a:buSzPct val="100000"/>
              <a:buChar char="•"/>
            </a:pPr>
            <a:r>
              <a:rPr lang="en-US" sz="1300" dirty="0">
                <a:solidFill>
                  <a:srgbClr val="F5F1E8"/>
                </a:solidFill>
              </a:rPr>
              <a:t>Assessor requirements As a minimum, assessors must satisfy the assessor requirements in the Standards for Registered Training Organisations (RTOs) current at the time of assessment.</a:t>
            </a:r>
            <a:endParaRPr lang="en-US" sz="13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6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Sources and attribution</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Sources</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Sample RTO</a:t>
            </a:r>
            <a:endParaRPr lang="en-US" sz="1300" dirty="0"/>
          </a:p>
        </p:txBody>
      </p:sp>
      <p:sp>
        <p:nvSpPr>
          <p:cNvPr id="6" name="Text 4"/>
          <p:cNvSpPr/>
          <p:nvPr/>
        </p:nvSpPr>
        <p:spPr>
          <a:xfrm>
            <a:off x="685800" y="4892040"/>
            <a:ext cx="10362895" cy="1280160"/>
          </a:xfrm>
          <a:prstGeom prst="rect">
            <a:avLst/>
          </a:prstGeom>
          <a:noFill/>
          <a:ln/>
        </p:spPr>
        <p:txBody>
          <a:bodyPr wrap="square" rtlCol="0" anchor="ctr"/>
          <a:lstStyle/>
          <a:p>
            <a:pPr indent="0" marL="0">
              <a:buNone/>
            </a:pPr>
            <a:r>
              <a:rPr lang="en-US" sz="900" dirty="0">
                <a:solidFill>
                  <a:srgbClr val="A39B8B"/>
                </a:solidFill>
              </a:rPr>
              <a:t>CPCCCM2006 Apply basic levelling procedures is © Commonwealth of Australia, reproduced from training.gov.au under a Creative Commons Attribution-NoDerivatives licence. https://training.gov.au/training/details/CPCCCM2006</a:t>
            </a:r>
            <a:endParaRPr lang="en-US" sz="900" dirty="0"/>
          </a:p>
          <a:p>
            <a:pPr indent="0" marL="0">
              <a:buNone/>
            </a:pPr>
            <a:endParaRPr lang="en-US" sz="900" dirty="0"/>
          </a:p>
          <a:p>
            <a:pPr indent="0" marL="0">
              <a:buNone/>
            </a:pPr>
            <a:r>
              <a:rPr lang="en-US" sz="900" dirty="0">
                <a:solidFill>
                  <a:srgbClr val="A39B8B"/>
                </a:solidFill>
              </a:rPr>
              <a:t>Learning content and assessment items in this document were drafted with AI assistance and must be reviewed by a qualified assessor before use with students.</a:t>
            </a:r>
            <a:endParaRPr lang="en-US" sz="9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what you need (3/3)</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What you need (3/3)</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18000"/>
              </a:lnSpc>
              <a:buSzPct val="100000"/>
              <a:buChar char="•"/>
            </a:pPr>
            <a:r>
              <a:rPr lang="en-US" sz="1700" dirty="0">
                <a:solidFill>
                  <a:srgbClr val="F5F1E8"/>
                </a:solidFill>
              </a:rPr>
              <a:t>Hard hat, hi-vis vest or shirt, steel-capped safety boots, safety glasses, work gloves</a:t>
            </a:r>
            <a:endParaRPr lang="en-US" sz="1700" dirty="0"/>
          </a:p>
          <a:p>
            <a:pPr marL="342900" indent="-342900">
              <a:lnSpc>
                <a:spcPct val="118000"/>
              </a:lnSpc>
              <a:buSzPct val="100000"/>
              <a:buChar char="•"/>
            </a:pPr>
            <a:r>
              <a:rPr lang="en-US" sz="1700" dirty="0">
                <a:solidFill>
                  <a:srgbClr val="F5F1E8"/>
                </a:solidFill>
              </a:rPr>
              <a:t>Broad-brim hat attachment, sunscreen and drinking water for extended outdoor work</a:t>
            </a:r>
            <a:endParaRPr lang="en-US" sz="17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1. Why planning decides the accuracy</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Why planning decides the accuracy</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Wrong datum repeats through every mark you make that day</a:t>
            </a:r>
            <a:endParaRPr lang="en-US" sz="1700" dirty="0"/>
          </a:p>
          <a:p>
            <a:pPr marL="342900" indent="-342900">
              <a:lnSpc>
                <a:spcPct val="130000"/>
              </a:lnSpc>
              <a:buSzPct val="100000"/>
              <a:buChar char="•"/>
            </a:pPr>
            <a:r>
              <a:rPr lang="en-US" sz="1700" dirty="0">
                <a:solidFill>
                  <a:srgbClr val="F5F1E8"/>
                </a:solidFill>
              </a:rPr>
              <a:t>Errors are found at fit-out, not at set-out — after the concrete</a:t>
            </a:r>
            <a:endParaRPr lang="en-US" sz="1700" dirty="0"/>
          </a:p>
          <a:p>
            <a:pPr marL="342900" indent="-342900">
              <a:lnSpc>
                <a:spcPct val="130000"/>
              </a:lnSpc>
              <a:buSzPct val="100000"/>
              <a:buChar char="•"/>
            </a:pPr>
            <a:r>
              <a:rPr lang="en-US" sz="1700" dirty="0">
                <a:solidFill>
                  <a:srgbClr val="F5F1E8"/>
                </a:solidFill>
              </a:rPr>
              <a:t>A loose tripod clamp beats a bad instrument for causing bad levels</a:t>
            </a:r>
            <a:endParaRPr lang="en-US" sz="1700" dirty="0"/>
          </a:p>
          <a:p>
            <a:pPr marL="342900" indent="-342900">
              <a:lnSpc>
                <a:spcPct val="130000"/>
              </a:lnSpc>
              <a:buSzPct val="100000"/>
              <a:buChar char="•"/>
            </a:pPr>
            <a:r>
              <a:rPr lang="en-US" sz="1700" dirty="0">
                <a:solidFill>
                  <a:srgbClr val="F5F1E8"/>
                </a:solidFill>
              </a:rPr>
              <a:t>Half an hour of planning saves a day of demolition</a:t>
            </a:r>
            <a:endParaRPr lang="en-US" sz="17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C1B18"/>
        </a:solidFill>
      </p:bgPr>
    </p:bg>
    <p:spTree>
      <p:nvGrpSpPr>
        <p:cNvPr id="1" name=""/>
        <p:cNvGrpSpPr/>
        <p:nvPr/>
      </p:nvGrpSpPr>
      <p:grpSpPr>
        <a:xfrm>
          <a:off x="0" y="0"/>
          <a:ext cx="0" cy="0"/>
          <a:chOff x="0" y="0"/>
          <a:chExt cx="0" cy="0"/>
        </a:xfrm>
      </p:grpSpPr>
      <p:sp>
        <p:nvSpPr>
          <p:cNvPr id="2" name="Shape 0"/>
          <p:cNvSpPr/>
          <p:nvPr/>
        </p:nvSpPr>
        <p:spPr>
          <a:xfrm>
            <a:off x="0" y="0"/>
            <a:ext cx="128016" cy="6858000"/>
          </a:xfrm>
          <a:prstGeom prst="rect">
            <a:avLst/>
          </a:prstGeom>
          <a:solidFill>
            <a:srgbClr val="E8A33D"/>
          </a:solidFill>
          <a:ln/>
        </p:spPr>
      </p:sp>
      <p:sp>
        <p:nvSpPr>
          <p:cNvPr id="3" name="Text 1"/>
          <p:cNvSpPr/>
          <p:nvPr/>
        </p:nvSpPr>
        <p:spPr>
          <a:xfrm>
            <a:off x="411480" y="6355080"/>
            <a:ext cx="11094415" cy="320040"/>
          </a:xfrm>
          <a:prstGeom prst="rect">
            <a:avLst/>
          </a:prstGeom>
          <a:noFill/>
          <a:ln/>
        </p:spPr>
        <p:txBody>
          <a:bodyPr wrap="square" rtlCol="0" anchor="ctr"/>
          <a:lstStyle/>
          <a:p>
            <a:pPr indent="0" marL="0">
              <a:buNone/>
            </a:pPr>
            <a:r>
              <a:rPr lang="en-US" sz="900" dirty="0">
                <a:solidFill>
                  <a:srgbClr val="A39B8B"/>
                </a:solidFill>
              </a:rPr>
              <a:t>CPCCCM2006 · Element 1 — 2. Reading the job — what you are looking for</a:t>
            </a:r>
            <a:endParaRPr lang="en-US" sz="900" dirty="0"/>
          </a:p>
        </p:txBody>
      </p:sp>
      <p:sp>
        <p:nvSpPr>
          <p:cNvPr id="4" name="Text 2"/>
          <p:cNvSpPr/>
          <p:nvPr/>
        </p:nvSpPr>
        <p:spPr>
          <a:xfrm>
            <a:off x="502920" y="411480"/>
            <a:ext cx="11094415" cy="822960"/>
          </a:xfrm>
          <a:prstGeom prst="rect">
            <a:avLst/>
          </a:prstGeom>
          <a:noFill/>
          <a:ln/>
        </p:spPr>
        <p:txBody>
          <a:bodyPr wrap="square" rtlCol="0" anchor="ctr"/>
          <a:lstStyle/>
          <a:p>
            <a:pPr indent="0" marL="0">
              <a:buNone/>
            </a:pPr>
            <a:r>
              <a:rPr lang="en-US" sz="2600" b="1" dirty="0">
                <a:solidFill>
                  <a:srgbClr val="F5F1E8"/>
                </a:solidFill>
              </a:rPr>
              <a:t>Reading the job — what you are looking for</a:t>
            </a:r>
            <a:endParaRPr lang="en-US" sz="2600" dirty="0"/>
          </a:p>
        </p:txBody>
      </p:sp>
      <p:sp>
        <p:nvSpPr>
          <p:cNvPr id="5" name="Text 3"/>
          <p:cNvSpPr/>
          <p:nvPr/>
        </p:nvSpPr>
        <p:spPr>
          <a:xfrm>
            <a:off x="502920" y="1207008"/>
            <a:ext cx="11094415" cy="365760"/>
          </a:xfrm>
          <a:prstGeom prst="rect">
            <a:avLst/>
          </a:prstGeom>
          <a:noFill/>
          <a:ln/>
        </p:spPr>
        <p:txBody>
          <a:bodyPr wrap="square" rtlCol="0" anchor="ctr"/>
          <a:lstStyle/>
          <a:p>
            <a:pPr indent="0" marL="0">
              <a:buNone/>
            </a:pPr>
            <a:r>
              <a:rPr lang="en-US" sz="1300" dirty="0">
                <a:solidFill>
                  <a:srgbClr val="E8A33D"/>
                </a:solidFill>
              </a:rPr>
              <a:t>Element 1 — Plan and prepare</a:t>
            </a:r>
            <a:endParaRPr lang="en-US" sz="1300" dirty="0"/>
          </a:p>
        </p:txBody>
      </p:sp>
      <p:sp>
        <p:nvSpPr>
          <p:cNvPr id="6" name="Text 4"/>
          <p:cNvSpPr/>
          <p:nvPr/>
        </p:nvSpPr>
        <p:spPr>
          <a:xfrm>
            <a:off x="685800" y="1783080"/>
            <a:ext cx="10362895" cy="4160520"/>
          </a:xfrm>
          <a:prstGeom prst="rect">
            <a:avLst/>
          </a:prstGeom>
          <a:noFill/>
          <a:ln/>
        </p:spPr>
        <p:txBody>
          <a:bodyPr wrap="square" rtlCol="0" anchor="t">
            <a:normAutofit/>
          </a:bodyPr>
          <a:lstStyle/>
          <a:p>
            <a:pPr marL="342900" indent="-342900">
              <a:lnSpc>
                <a:spcPct val="130000"/>
              </a:lnSpc>
              <a:buSzPct val="100000"/>
              <a:buChar char="•"/>
            </a:pPr>
            <a:r>
              <a:rPr lang="en-US" sz="1700" dirty="0">
                <a:solidFill>
                  <a:srgbClr val="F5F1E8"/>
                </a:solidFill>
              </a:rPr>
              <a:t>The datum or TBM and its RL — find it on the plan and in the ground</a:t>
            </a:r>
            <a:endParaRPr lang="en-US" sz="1700" dirty="0"/>
          </a:p>
          <a:p>
            <a:pPr marL="342900" indent="-342900">
              <a:lnSpc>
                <a:spcPct val="130000"/>
              </a:lnSpc>
              <a:buSzPct val="100000"/>
              <a:buChar char="•"/>
            </a:pPr>
            <a:r>
              <a:rPr lang="en-US" sz="1700" dirty="0">
                <a:solidFill>
                  <a:srgbClr val="F5F1E8"/>
                </a:solidFill>
              </a:rPr>
              <a:t>Every required height: FFL, top of footing, invert level, top of wall</a:t>
            </a:r>
            <a:endParaRPr lang="en-US" sz="1700" dirty="0"/>
          </a:p>
          <a:p>
            <a:pPr marL="342900" indent="-342900">
              <a:lnSpc>
                <a:spcPct val="130000"/>
              </a:lnSpc>
              <a:buSzPct val="100000"/>
              <a:buChar char="•"/>
            </a:pPr>
            <a:r>
              <a:rPr lang="en-US" sz="1700" dirty="0">
                <a:solidFill>
                  <a:srgbClr val="F5F1E8"/>
                </a:solidFill>
              </a:rPr>
              <a:t>Falls and gradients converted to millimetres before you start</a:t>
            </a:r>
            <a:endParaRPr lang="en-US" sz="1700" dirty="0"/>
          </a:p>
          <a:p>
            <a:pPr marL="342900" indent="-342900">
              <a:lnSpc>
                <a:spcPct val="130000"/>
              </a:lnSpc>
              <a:buSzPct val="100000"/>
              <a:buChar char="•"/>
            </a:pPr>
            <a:r>
              <a:rPr lang="en-US" sz="1700" dirty="0">
                <a:solidFill>
                  <a:srgbClr val="F5F1E8"/>
                </a:solidFill>
              </a:rPr>
              <a:t>Legend, notes and revision date — not just the numbers</a:t>
            </a:r>
            <a:endParaRPr lang="en-US" sz="1700" dirty="0"/>
          </a:p>
          <a:p>
            <a:pPr marL="342900" indent="-342900">
              <a:lnSpc>
                <a:spcPct val="130000"/>
              </a:lnSpc>
              <a:buSzPct val="100000"/>
              <a:buChar char="•"/>
            </a:pPr>
            <a:r>
              <a:rPr lang="en-US" sz="1700" dirty="0">
                <a:solidFill>
                  <a:srgbClr val="F5F1E8"/>
                </a:solidFill>
              </a:rPr>
              <a:t>Write the level schedule in the field book</a:t>
            </a:r>
            <a:endParaRPr lang="en-US" sz="17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68</Slides>
  <Notes>68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68</vt:i4>
      </vt:variant>
    </vt:vector>
  </HeadingPairs>
  <TitlesOfParts>
    <vt:vector size="71"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CPCCCM2006 — Apply basic levelling procedures</dc:title>
  <dc:subject>PptxGenJS Presentation</dc:subject>
  <dc:creator>Sample RTO</dc:creator>
  <cp:lastModifiedBy>Sample RTO</cp:lastModifiedBy>
  <cp:revision>1</cp:revision>
  <dcterms:created xsi:type="dcterms:W3CDTF">2026-08-30T08:30:27Z</dcterms:created>
  <dcterms:modified xsi:type="dcterms:W3CDTF">2026-08-30T08:30:27Z</dcterms:modified>
</cp:coreProperties>
</file>